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7315200" cy="9601200"/>
  <p:embeddedFontLst>
    <p:embeddedFont>
      <p:font typeface="Roboto"/>
      <p:regular r:id="rId63"/>
      <p:bold r:id="rId64"/>
      <p:italic r:id="rId65"/>
      <p:boldItalic r:id="rId66"/>
    </p:embeddedFont>
    <p:embeddedFont>
      <p:font typeface="Nunito"/>
      <p:regular r:id="rId67"/>
      <p:bold r:id="rId68"/>
      <p:italic r:id="rId69"/>
      <p:boldItalic r:id="rId70"/>
    </p:embeddedFont>
    <p:embeddedFont>
      <p:font typeface="Gill Sans"/>
      <p:regular r:id="rId71"/>
      <p:bold r:id="rId72"/>
    </p:embeddedFont>
    <p:embeddedFont>
      <p:font typeface="Comfortaa"/>
      <p:regular r:id="rId73"/>
      <p:bold r:id="rId74"/>
    </p:embeddedFont>
    <p:embeddedFont>
      <p:font typeface="Century Gothic"/>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000000"/>
          </p15:clr>
        </p15:guide>
        <p15:guide id="2">
          <p15:clr>
            <a:srgbClr val="000000"/>
          </p15:clr>
        </p15:guide>
      </p15:sldGuideLst>
    </p:ext>
    <p:ext uri="{2D200454-40CA-4A62-9FC3-DE9A4176ACB9}">
      <p15:notesGuideLst>
        <p15:guide id="1" orient="horz" pos="3024">
          <p15:clr>
            <a:srgbClr val="000000"/>
          </p15:clr>
        </p15:guide>
        <p15:guide id="2" pos="2304">
          <p15:clr>
            <a:srgbClr val="000000"/>
          </p15:clr>
        </p15:guide>
      </p15:notesGuideLst>
    </p:ext>
    <p:ext uri="http://customooxmlschemas.google.com/">
      <go:slidesCustomData xmlns:go="http://customooxmlschemas.google.com/" r:id="rId79" roundtripDataSignature="AMtx7mjRwWLV1SaAIbMfK3Jvixy//7S8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89ABAD8-3A28-4689-A9C6-C1FDA3F42775}">
  <a:tblStyle styleId="{389ABAD8-3A28-4689-A9C6-C1FDA3F4277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guideLst>
    </p:cSldViewPr>
  </p:slideViewPr>
  <p:notesViewPr>
    <p:cSldViewPr snapToGrid="0">
      <p:cViewPr varScale="1">
        <p:scale>
          <a:sx n="100" d="100"/>
          <a:sy n="100" d="100"/>
        </p:scale>
        <p:origin x="0" y="0"/>
      </p:cViewPr>
      <p:guideLst>
        <p:guide pos="3024"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Comfortaa-regular.fntdata"/><Relationship Id="rId72" Type="http://schemas.openxmlformats.org/officeDocument/2006/relationships/font" Target="fonts/GillSans-bold.fntdata"/><Relationship Id="rId31" Type="http://schemas.openxmlformats.org/officeDocument/2006/relationships/slide" Target="slides/slide25.xml"/><Relationship Id="rId75" Type="http://schemas.openxmlformats.org/officeDocument/2006/relationships/font" Target="fonts/CenturyGothic-regular.fntdata"/><Relationship Id="rId30" Type="http://schemas.openxmlformats.org/officeDocument/2006/relationships/slide" Target="slides/slide24.xml"/><Relationship Id="rId74" Type="http://schemas.openxmlformats.org/officeDocument/2006/relationships/font" Target="fonts/Comfortaa-bold.fntdata"/><Relationship Id="rId33" Type="http://schemas.openxmlformats.org/officeDocument/2006/relationships/slide" Target="slides/slide27.xml"/><Relationship Id="rId77" Type="http://schemas.openxmlformats.org/officeDocument/2006/relationships/font" Target="fonts/CenturyGothic-italic.fntdata"/><Relationship Id="rId32" Type="http://schemas.openxmlformats.org/officeDocument/2006/relationships/slide" Target="slides/slide26.xml"/><Relationship Id="rId76" Type="http://schemas.openxmlformats.org/officeDocument/2006/relationships/font" Target="fonts/CenturyGothic-bold.fntdata"/><Relationship Id="rId35" Type="http://schemas.openxmlformats.org/officeDocument/2006/relationships/slide" Target="slides/slide29.xml"/><Relationship Id="rId79" Type="http://customschemas.google.com/relationships/presentationmetadata" Target="metadata"/><Relationship Id="rId34" Type="http://schemas.openxmlformats.org/officeDocument/2006/relationships/slide" Target="slides/slide28.xml"/><Relationship Id="rId78" Type="http://schemas.openxmlformats.org/officeDocument/2006/relationships/font" Target="fonts/CenturyGothic-boldItalic.fntdata"/><Relationship Id="rId71" Type="http://schemas.openxmlformats.org/officeDocument/2006/relationships/font" Target="fonts/GillSans-regular.fntdata"/><Relationship Id="rId70" Type="http://schemas.openxmlformats.org/officeDocument/2006/relationships/font" Target="fonts/Nunit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6.xml"/><Relationship Id="rId66" Type="http://schemas.openxmlformats.org/officeDocument/2006/relationships/font" Target="fonts/Roboto-boldItalic.fntdata"/><Relationship Id="rId21" Type="http://schemas.openxmlformats.org/officeDocument/2006/relationships/slide" Target="slides/slide15.xml"/><Relationship Id="rId65" Type="http://schemas.openxmlformats.org/officeDocument/2006/relationships/font" Target="fonts/Roboto-italic.fntdata"/><Relationship Id="rId24" Type="http://schemas.openxmlformats.org/officeDocument/2006/relationships/slide" Target="slides/slide18.xml"/><Relationship Id="rId68" Type="http://schemas.openxmlformats.org/officeDocument/2006/relationships/font" Target="fonts/Nunito-bold.fntdata"/><Relationship Id="rId23" Type="http://schemas.openxmlformats.org/officeDocument/2006/relationships/slide" Target="slides/slide17.xml"/><Relationship Id="rId67" Type="http://schemas.openxmlformats.org/officeDocument/2006/relationships/font" Target="fonts/Nunito-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unit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70238" cy="479425"/>
          </a:xfrm>
          <a:prstGeom prst="rect">
            <a:avLst/>
          </a:prstGeom>
          <a:noFill/>
          <a:ln>
            <a:noFill/>
          </a:ln>
        </p:spPr>
        <p:txBody>
          <a:bodyPr anchorCtr="0" anchor="t" bIns="48325" lIns="96650" spcFirstLastPara="1" rIns="96650" wrap="square" tIns="48325">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143375" y="0"/>
            <a:ext cx="3170238" cy="479425"/>
          </a:xfrm>
          <a:prstGeom prst="rect">
            <a:avLst/>
          </a:prstGeom>
          <a:noFill/>
          <a:ln>
            <a:noFill/>
          </a:ln>
        </p:spPr>
        <p:txBody>
          <a:bodyPr anchorCtr="0" anchor="t" bIns="48325" lIns="96650" spcFirstLastPara="1" rIns="96650" wrap="square" tIns="48325">
            <a:noAutofit/>
          </a:bodyPr>
          <a:lstStyle>
            <a:lvl1pPr lv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20188"/>
            <a:ext cx="3170238" cy="479425"/>
          </a:xfrm>
          <a:prstGeom prst="rect">
            <a:avLst/>
          </a:prstGeom>
          <a:noFill/>
          <a:ln>
            <a:noFill/>
          </a:ln>
        </p:spPr>
        <p:txBody>
          <a:bodyPr anchorCtr="0" anchor="b" bIns="48325" lIns="96650" spcFirstLastPara="1" rIns="96650" wrap="square" tIns="48325">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s-CO"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s-CO"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
        <p:nvSpPr>
          <p:cNvPr id="85" name="Google Shape;85;p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 name="Google Shape;86;p1: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796f984ed_0_1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2796f984ed_0_15: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57" name="Google Shape;157;g12796f984ed_0_15: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796f984ed_0_21: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796f984ed_0_21: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63" name="Google Shape;163;g12796f984ed_0_21: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796f984ed_1_24: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796f984ed_1_24: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71" name="Google Shape;171;g12796f984ed_1_24: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796f984ed_0_298: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2796f984ed_0_298: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08" name="Google Shape;208;g12796f984ed_0_298: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6dc91413d_0_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26dc91413d_0_0: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17" name="Google Shape;217;g126dc91413d_0_0: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2796f984ed_1_3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2796f984ed_1_30: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25" name="Google Shape;225;g12796f984ed_1_30: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6dc91413d_0_34: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6dc91413d_0_34: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33" name="Google Shape;233;g126dc91413d_0_34: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796f984ed_0_33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796f984ed_0_335: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49" name="Google Shape;249;g12796f984ed_0_335: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796f984ed_0_347: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796f984ed_0_347: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61" name="Google Shape;261;g12796f984ed_0_347: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6dc91413d_0_8: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26dc91413d_0_8: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71" name="Google Shape;271;g126dc91413d_0_8: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7e40cc297_0_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7e40cc297_0_5: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rPr lang="es-CO"/>
              <a:t>un </a:t>
            </a:r>
            <a:endParaRPr/>
          </a:p>
        </p:txBody>
      </p:sp>
      <p:sp>
        <p:nvSpPr>
          <p:cNvPr id="98" name="Google Shape;98;g127e40cc297_0_5: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796f984ed_0_323: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796f984ed_0_323: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80" name="Google Shape;280;g12796f984ed_0_323: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6dc91413d_0_16: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6dc91413d_0_16: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92" name="Google Shape;292;g126dc91413d_0_16: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796f984ed_0_358: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2796f984ed_0_358: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00" name="Google Shape;300;g12796f984ed_0_358: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26dc91413d_0_22: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26dc91413d_0_22: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09" name="Google Shape;309;g126dc91413d_0_22: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796f984ed_0_36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2796f984ed_0_365: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21" name="Google Shape;321;g12796f984ed_0_365: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796f984ed_0_377: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2796f984ed_0_377: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27" name="Google Shape;327;g12796f984ed_0_377: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2796f984ed_0_388: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2796f984ed_0_388: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36" name="Google Shape;336;g12796f984ed_0_388: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796f984ed_0_402: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2796f984ed_0_402: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45" name="Google Shape;345;g12796f984ed_0_402: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796f984ed_0_39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2796f984ed_0_395: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53" name="Google Shape;353;g12796f984ed_0_395: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805d237de_0_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2805d237de_0_0: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61" name="Google Shape;361;g12805d237de_0_0: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796f984ed_0_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2796f984ed_0_0: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06" name="Google Shape;106;g12796f984ed_0_0: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7e40cc297_0_44: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7e40cc297_0_44: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67" name="Google Shape;367;g127e40cc297_0_44: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26f56f43e5_0_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26f56f43e5_0_0: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97" name="Google Shape;397;g126f56f43e5_0_0: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26f56f43e5_0_29: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26f56f43e5_0_29: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404" name="Google Shape;404;g126f56f43e5_0_29: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26f56f43e5_0_3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26f56f43e5_0_35: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412" name="Google Shape;412;g126f56f43e5_0_35: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26f56f43e5_0_42: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26f56f43e5_0_42: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420" name="Google Shape;420;g126f56f43e5_0_42: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26f56f43e5_0_49: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26f56f43e5_0_49: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427" name="Google Shape;427;g126f56f43e5_0_49: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26f56f43e5_0_64: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26f56f43e5_0_64: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435" name="Google Shape;435;g126f56f43e5_0_64: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26f56f43e5_0_98: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26f56f43e5_0_98: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441" name="Google Shape;441;g126f56f43e5_0_98: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26f56f43e5_0_69: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26f56f43e5_0_69: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448" name="Google Shape;448;g126f56f43e5_0_69: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6f56f43e5_0_104: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26f56f43e5_0_104: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455" name="Google Shape;455;g126f56f43e5_0_104: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2796f984ed_1_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2796f984ed_1_0: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rPr lang="es-CO"/>
              <a:t>un </a:t>
            </a:r>
            <a:endParaRPr/>
          </a:p>
        </p:txBody>
      </p:sp>
      <p:sp>
        <p:nvSpPr>
          <p:cNvPr id="113" name="Google Shape;113;g12796f984ed_1_0: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6f56f43e5_0_112: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26f56f43e5_0_112: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463" name="Google Shape;463;g126f56f43e5_0_112: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26f56f43e5_0_127: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26f56f43e5_0_127: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471" name="Google Shape;471;g126f56f43e5_0_127: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26f56f43e5_0_134: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26f56f43e5_0_134: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479" name="Google Shape;479;g126f56f43e5_0_134: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26f56f43e5_0_141: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26f56f43e5_0_141: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486" name="Google Shape;486;g126f56f43e5_0_141: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26f56f43e5_0_149: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26f56f43e5_0_149: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494" name="Google Shape;494;g126f56f43e5_0_149: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26f56f43e5_0_156: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26f56f43e5_0_156: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501" name="Google Shape;501;g126f56f43e5_0_156: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26f56f43e5_0_174: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26f56f43e5_0_174: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510" name="Google Shape;510;g126f56f43e5_0_174: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26f56f43e5_0_181: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26f56f43e5_0_181: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518" name="Google Shape;518;g126f56f43e5_0_181: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26f56f43e5_0_188: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26f56f43e5_0_188: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526" name="Google Shape;526;g126f56f43e5_0_188: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26f56f43e5_0_197: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26f56f43e5_0_197: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535" name="Google Shape;535;g126f56f43e5_0_197: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2796f984ed_1_6: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2796f984ed_1_6: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20" name="Google Shape;120;g12796f984ed_1_6: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26f56f43e5_0_20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26f56f43e5_0_205: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543" name="Google Shape;543;g126f56f43e5_0_205: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26f56f43e5_0_212: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26f56f43e5_0_212: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550" name="Google Shape;550;g126f56f43e5_0_212: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26f56f43e5_0_218: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26f56f43e5_0_218: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557" name="Google Shape;557;g126f56f43e5_0_218: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26f56f43e5_0_22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26f56f43e5_0_225: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565" name="Google Shape;565;g126f56f43e5_0_225: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26f56f43e5_0_232: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26f56f43e5_0_232: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572" name="Google Shape;572;g126f56f43e5_0_232: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26f56f43e5_0_24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26f56f43e5_0_240: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580" name="Google Shape;580;g126f56f43e5_0_240: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5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88" name="Google Shape;588;p54: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
        <p:nvSpPr>
          <p:cNvPr id="589" name="Google Shape;589;p54: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2796f984ed_1_12: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2796f984ed_1_12: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27" name="Google Shape;127;g12796f984ed_1_12: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796f984ed_1_18: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796f984ed_1_18: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34" name="Google Shape;134;g12796f984ed_1_18: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7e40cc297_0_12: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27e40cc297_0_12: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41" name="Google Shape;141;g127e40cc297_0_12: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7e40cc297_0_19: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7e40cc297_0_19: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49" name="Google Shape;149;g127e40cc297_0_19: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s-CO"/>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9" name="Shape 19"/>
        <p:cNvGrpSpPr/>
        <p:nvPr/>
      </p:nvGrpSpPr>
      <p:grpSpPr>
        <a:xfrm>
          <a:off x="0" y="0"/>
          <a:ext cx="0" cy="0"/>
          <a:chOff x="0" y="0"/>
          <a:chExt cx="0" cy="0"/>
        </a:xfrm>
      </p:grpSpPr>
      <p:sp>
        <p:nvSpPr>
          <p:cNvPr id="20" name="Google Shape;20;p56"/>
          <p:cNvSpPr txBox="1"/>
          <p:nvPr>
            <p:ph idx="10" type="dt"/>
          </p:nvPr>
        </p:nvSpPr>
        <p:spPr>
          <a:xfrm>
            <a:off x="457200" y="4812999"/>
            <a:ext cx="2133600" cy="228107"/>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56"/>
          <p:cNvSpPr txBox="1"/>
          <p:nvPr>
            <p:ph idx="11" type="ftr"/>
          </p:nvPr>
        </p:nvSpPr>
        <p:spPr>
          <a:xfrm>
            <a:off x="3124200" y="4812999"/>
            <a:ext cx="2895600" cy="228107"/>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56"/>
          <p:cNvSpPr txBox="1"/>
          <p:nvPr>
            <p:ph idx="12" type="sldNum"/>
          </p:nvPr>
        </p:nvSpPr>
        <p:spPr>
          <a:xfrm>
            <a:off x="6553200" y="4812999"/>
            <a:ext cx="2133600" cy="22810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7" name="Shape 77"/>
        <p:cNvGrpSpPr/>
        <p:nvPr/>
      </p:nvGrpSpPr>
      <p:grpSpPr>
        <a:xfrm>
          <a:off x="0" y="0"/>
          <a:ext cx="0" cy="0"/>
          <a:chOff x="0" y="0"/>
          <a:chExt cx="0" cy="0"/>
        </a:xfrm>
      </p:grpSpPr>
      <p:sp>
        <p:nvSpPr>
          <p:cNvPr id="78" name="Google Shape;78;p67"/>
          <p:cNvSpPr txBox="1"/>
          <p:nvPr>
            <p:ph type="title"/>
          </p:nvPr>
        </p:nvSpPr>
        <p:spPr>
          <a:xfrm rot="5400000">
            <a:off x="5414963" y="1322785"/>
            <a:ext cx="4452938" cy="20907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7"/>
          <p:cNvSpPr txBox="1"/>
          <p:nvPr>
            <p:ph idx="1" type="body"/>
          </p:nvPr>
        </p:nvSpPr>
        <p:spPr>
          <a:xfrm rot="5400000">
            <a:off x="1157288" y="-691753"/>
            <a:ext cx="4452938" cy="6119813"/>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0" name="Google Shape;80;p67"/>
          <p:cNvSpPr txBox="1"/>
          <p:nvPr>
            <p:ph idx="10" type="dt"/>
          </p:nvPr>
        </p:nvSpPr>
        <p:spPr>
          <a:xfrm>
            <a:off x="457200" y="4812999"/>
            <a:ext cx="2133600" cy="228107"/>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67"/>
          <p:cNvSpPr txBox="1"/>
          <p:nvPr>
            <p:ph idx="11" type="ftr"/>
          </p:nvPr>
        </p:nvSpPr>
        <p:spPr>
          <a:xfrm>
            <a:off x="3124200" y="4812999"/>
            <a:ext cx="2895600" cy="228107"/>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67"/>
          <p:cNvSpPr txBox="1"/>
          <p:nvPr>
            <p:ph idx="12" type="sldNum"/>
          </p:nvPr>
        </p:nvSpPr>
        <p:spPr>
          <a:xfrm>
            <a:off x="6553200" y="4812999"/>
            <a:ext cx="2133600" cy="22810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 name="Shape 23"/>
        <p:cNvGrpSpPr/>
        <p:nvPr/>
      </p:nvGrpSpPr>
      <p:grpSpPr>
        <a:xfrm>
          <a:off x="0" y="0"/>
          <a:ext cx="0" cy="0"/>
          <a:chOff x="0" y="0"/>
          <a:chExt cx="0" cy="0"/>
        </a:xfrm>
      </p:grpSpPr>
      <p:pic>
        <p:nvPicPr>
          <p:cNvPr descr="http://images6.fanpop.com/image/photos/34500000/Blue-Wallpaper-colors-34503103-1440-900.png" id="24" name="Google Shape;24;p59"/>
          <p:cNvPicPr preferRelativeResize="0"/>
          <p:nvPr/>
        </p:nvPicPr>
        <p:blipFill rotWithShape="1">
          <a:blip r:embed="rId2">
            <a:alphaModFix/>
          </a:blip>
          <a:srcRect b="0" l="0" r="0" t="0"/>
          <a:stretch/>
        </p:blipFill>
        <p:spPr>
          <a:xfrm>
            <a:off x="-4353" y="0"/>
            <a:ext cx="9148353" cy="5143500"/>
          </a:xfrm>
          <a:prstGeom prst="rect">
            <a:avLst/>
          </a:prstGeom>
          <a:noFill/>
          <a:ln>
            <a:noFill/>
          </a:ln>
          <a:effectLst>
            <a:outerShdw blurRad="292100" rotWithShape="0" algn="tl" dir="2700000" dist="139700">
              <a:srgbClr val="333333">
                <a:alpha val="63921"/>
              </a:srgbClr>
            </a:outerShdw>
          </a:effectLst>
        </p:spPr>
      </p:pic>
      <p:sp>
        <p:nvSpPr>
          <p:cNvPr id="25" name="Google Shape;25;p59"/>
          <p:cNvSpPr/>
          <p:nvPr/>
        </p:nvSpPr>
        <p:spPr>
          <a:xfrm>
            <a:off x="580349" y="2560383"/>
            <a:ext cx="1981876" cy="1820704"/>
          </a:xfrm>
          <a:prstGeom prst="ellipse">
            <a:avLst/>
          </a:prstGeom>
          <a:solidFill>
            <a:schemeClr val="lt1"/>
          </a:solidFill>
          <a:ln>
            <a:noFill/>
          </a:ln>
        </p:spPr>
        <p:txBody>
          <a:bodyPr anchorCtr="0" anchor="ctr" bIns="0" lIns="0" spcFirstLastPara="1" rIns="91425"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Times New Roman"/>
              <a:ea typeface="Times New Roman"/>
              <a:cs typeface="Times New Roman"/>
              <a:sym typeface="Times New Roman"/>
            </a:endParaRPr>
          </a:p>
        </p:txBody>
      </p:sp>
      <p:sp>
        <p:nvSpPr>
          <p:cNvPr id="26" name="Google Shape;26;p59"/>
          <p:cNvSpPr txBox="1"/>
          <p:nvPr>
            <p:ph type="ctrTitle"/>
          </p:nvPr>
        </p:nvSpPr>
        <p:spPr>
          <a:xfrm>
            <a:off x="656549" y="2919475"/>
            <a:ext cx="2441609" cy="110251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295E7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9"/>
          <p:cNvSpPr txBox="1"/>
          <p:nvPr>
            <p:ph idx="1" type="subTitle"/>
          </p:nvPr>
        </p:nvSpPr>
        <p:spPr>
          <a:xfrm>
            <a:off x="777840" y="4337097"/>
            <a:ext cx="6400800" cy="604838"/>
          </a:xfrm>
          <a:prstGeom prst="rect">
            <a:avLst/>
          </a:prstGeom>
          <a:noFill/>
          <a:ln>
            <a:noFill/>
          </a:ln>
        </p:spPr>
        <p:txBody>
          <a:bodyPr anchorCtr="0" anchor="t" bIns="45700" lIns="91425" spcFirstLastPara="1" rIns="91425" wrap="square" tIns="45700">
            <a:noAutofit/>
          </a:bodyPr>
          <a:lstStyle>
            <a:lvl1pPr lvl="0" algn="l">
              <a:lnSpc>
                <a:spcPct val="100000"/>
              </a:lnSpc>
              <a:spcBef>
                <a:spcPts val="400"/>
              </a:spcBef>
              <a:spcAft>
                <a:spcPts val="0"/>
              </a:spcAft>
              <a:buClr>
                <a:schemeClr val="dk1"/>
              </a:buClr>
              <a:buSzPts val="2000"/>
              <a:buFont typeface="Calibri"/>
              <a:buNone/>
              <a:defRPr sz="2000"/>
            </a:lvl1pPr>
            <a:lvl2pPr lvl="1" algn="l">
              <a:lnSpc>
                <a:spcPct val="100000"/>
              </a:lnSpc>
              <a:spcBef>
                <a:spcPts val="360"/>
              </a:spcBef>
              <a:spcAft>
                <a:spcPts val="0"/>
              </a:spcAft>
              <a:buClr>
                <a:schemeClr val="dk1"/>
              </a:buClr>
              <a:buSzPts val="1800"/>
              <a:buChar char="❖"/>
              <a:defRPr/>
            </a:lvl2pPr>
            <a:lvl3pPr lvl="2" algn="l">
              <a:lnSpc>
                <a:spcPct val="100000"/>
              </a:lnSpc>
              <a:spcBef>
                <a:spcPts val="360"/>
              </a:spcBef>
              <a:spcAft>
                <a:spcPts val="0"/>
              </a:spcAft>
              <a:buClr>
                <a:schemeClr val="dk1"/>
              </a:buClr>
              <a:buSzPts val="1800"/>
              <a:buChar char="⮚"/>
              <a:defRPr/>
            </a:lvl3pPr>
            <a:lvl4pPr lvl="3" algn="l">
              <a:lnSpc>
                <a:spcPct val="100000"/>
              </a:lnSpc>
              <a:spcBef>
                <a:spcPts val="360"/>
              </a:spcBef>
              <a:spcAft>
                <a:spcPts val="0"/>
              </a:spcAft>
              <a:buClr>
                <a:schemeClr val="dk1"/>
              </a:buClr>
              <a:buSzPts val="1800"/>
              <a:buChar char="–"/>
              <a:defRPr/>
            </a:lvl4pPr>
            <a:lvl5pPr lvl="4" algn="l">
              <a:lnSpc>
                <a:spcPct val="100000"/>
              </a:lnSpc>
              <a:spcBef>
                <a:spcPts val="360"/>
              </a:spcBef>
              <a:spcAft>
                <a:spcPts val="0"/>
              </a:spcAft>
              <a:buClr>
                <a:schemeClr val="dk1"/>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p:txBody>
      </p:sp>
      <p:sp>
        <p:nvSpPr>
          <p:cNvPr id="28" name="Google Shape;28;p59"/>
          <p:cNvSpPr txBox="1"/>
          <p:nvPr>
            <p:ph idx="10" type="dt"/>
          </p:nvPr>
        </p:nvSpPr>
        <p:spPr>
          <a:xfrm>
            <a:off x="457200" y="4812999"/>
            <a:ext cx="2133600" cy="228107"/>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9"/>
          <p:cNvSpPr txBox="1"/>
          <p:nvPr>
            <p:ph idx="11" type="ftr"/>
          </p:nvPr>
        </p:nvSpPr>
        <p:spPr>
          <a:xfrm>
            <a:off x="3124200" y="4812999"/>
            <a:ext cx="2895600" cy="228107"/>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9"/>
          <p:cNvSpPr txBox="1"/>
          <p:nvPr>
            <p:ph idx="12" type="sldNum"/>
          </p:nvPr>
        </p:nvSpPr>
        <p:spPr>
          <a:xfrm>
            <a:off x="6553200" y="4812999"/>
            <a:ext cx="2133600" cy="22810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9688A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9688A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9688A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9688A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9688A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9688A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9688A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9688A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9688A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pic>
        <p:nvPicPr>
          <p:cNvPr id="31" name="Google Shape;31;p59"/>
          <p:cNvPicPr preferRelativeResize="0"/>
          <p:nvPr/>
        </p:nvPicPr>
        <p:blipFill rotWithShape="1">
          <a:blip r:embed="rId3">
            <a:alphaModFix/>
          </a:blip>
          <a:srcRect b="0" l="0" r="0" t="0"/>
          <a:stretch/>
        </p:blipFill>
        <p:spPr>
          <a:xfrm>
            <a:off x="6890983" y="4381087"/>
            <a:ext cx="1368552" cy="3017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2" name="Shape 32"/>
        <p:cNvGrpSpPr/>
        <p:nvPr/>
      </p:nvGrpSpPr>
      <p:grpSpPr>
        <a:xfrm>
          <a:off x="0" y="0"/>
          <a:ext cx="0" cy="0"/>
          <a:chOff x="0" y="0"/>
          <a:chExt cx="0" cy="0"/>
        </a:xfrm>
      </p:grpSpPr>
      <p:sp>
        <p:nvSpPr>
          <p:cNvPr id="33" name="Google Shape;33;p63"/>
          <p:cNvSpPr txBox="1"/>
          <p:nvPr>
            <p:ph type="title"/>
          </p:nvPr>
        </p:nvSpPr>
        <p:spPr>
          <a:xfrm>
            <a:off x="249383" y="205979"/>
            <a:ext cx="8437417" cy="39065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63"/>
          <p:cNvSpPr txBox="1"/>
          <p:nvPr>
            <p:ph idx="10" type="dt"/>
          </p:nvPr>
        </p:nvSpPr>
        <p:spPr>
          <a:xfrm>
            <a:off x="457200" y="4812999"/>
            <a:ext cx="2133600" cy="228107"/>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3"/>
          <p:cNvSpPr txBox="1"/>
          <p:nvPr>
            <p:ph idx="11" type="ftr"/>
          </p:nvPr>
        </p:nvSpPr>
        <p:spPr>
          <a:xfrm>
            <a:off x="3124200" y="4812999"/>
            <a:ext cx="2895600" cy="228107"/>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3"/>
          <p:cNvSpPr txBox="1"/>
          <p:nvPr>
            <p:ph idx="12" type="sldNum"/>
          </p:nvPr>
        </p:nvSpPr>
        <p:spPr>
          <a:xfrm>
            <a:off x="6553200" y="4812999"/>
            <a:ext cx="2133600" cy="22810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
        <p:nvSpPr>
          <p:cNvPr id="37" name="Google Shape;37;p63"/>
          <p:cNvSpPr txBox="1"/>
          <p:nvPr>
            <p:ph idx="1" type="body"/>
          </p:nvPr>
        </p:nvSpPr>
        <p:spPr>
          <a:xfrm>
            <a:off x="249383" y="651164"/>
            <a:ext cx="8430490" cy="651164"/>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SzPts val="2400"/>
              <a:buChar char="▪"/>
              <a:defRPr>
                <a:latin typeface="Calibri"/>
                <a:ea typeface="Calibri"/>
                <a:cs typeface="Calibri"/>
                <a:sym typeface="Calibri"/>
              </a:defRPr>
            </a:lvl1pPr>
            <a:lvl2pPr indent="-355600" lvl="1" marL="914400" algn="l">
              <a:lnSpc>
                <a:spcPct val="100000"/>
              </a:lnSpc>
              <a:spcBef>
                <a:spcPts val="400"/>
              </a:spcBef>
              <a:spcAft>
                <a:spcPts val="0"/>
              </a:spcAft>
              <a:buSzPts val="20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8" name="Shape 38"/>
        <p:cNvGrpSpPr/>
        <p:nvPr/>
      </p:nvGrpSpPr>
      <p:grpSpPr>
        <a:xfrm>
          <a:off x="0" y="0"/>
          <a:ext cx="0" cy="0"/>
          <a:chOff x="0" y="0"/>
          <a:chExt cx="0" cy="0"/>
        </a:xfrm>
      </p:grpSpPr>
      <p:sp>
        <p:nvSpPr>
          <p:cNvPr id="39" name="Google Shape;39;p62"/>
          <p:cNvSpPr txBox="1"/>
          <p:nvPr>
            <p:ph type="title"/>
          </p:nvPr>
        </p:nvSpPr>
        <p:spPr>
          <a:xfrm>
            <a:off x="323850" y="141685"/>
            <a:ext cx="6923088" cy="485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2"/>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Font typeface="Calibri"/>
              <a:buChar char="–"/>
              <a:defRPr sz="1800"/>
            </a:lvl4pPr>
            <a:lvl5pPr indent="-342900" lvl="4" marL="2286000" algn="l">
              <a:lnSpc>
                <a:spcPct val="100000"/>
              </a:lnSpc>
              <a:spcBef>
                <a:spcPts val="360"/>
              </a:spcBef>
              <a:spcAft>
                <a:spcPts val="0"/>
              </a:spcAft>
              <a:buClr>
                <a:schemeClr val="dk1"/>
              </a:buClr>
              <a:buSzPts val="1800"/>
              <a:buFont typeface="Calibri"/>
              <a:buChar char="»"/>
              <a:defRPr sz="1800"/>
            </a:lvl5pPr>
            <a:lvl6pPr indent="-342900" lvl="5" marL="2743200" algn="l">
              <a:lnSpc>
                <a:spcPct val="100000"/>
              </a:lnSpc>
              <a:spcBef>
                <a:spcPts val="360"/>
              </a:spcBef>
              <a:spcAft>
                <a:spcPts val="0"/>
              </a:spcAft>
              <a:buClr>
                <a:schemeClr val="dk1"/>
              </a:buClr>
              <a:buSzPts val="1800"/>
              <a:buFont typeface="Arial"/>
              <a:buChar char="»"/>
              <a:defRPr sz="1800"/>
            </a:lvl6pPr>
            <a:lvl7pPr indent="-342900" lvl="6" marL="3200400" algn="l">
              <a:lnSpc>
                <a:spcPct val="100000"/>
              </a:lnSpc>
              <a:spcBef>
                <a:spcPts val="360"/>
              </a:spcBef>
              <a:spcAft>
                <a:spcPts val="0"/>
              </a:spcAft>
              <a:buClr>
                <a:schemeClr val="dk1"/>
              </a:buClr>
              <a:buSzPts val="1800"/>
              <a:buFont typeface="Arial"/>
              <a:buChar char="»"/>
              <a:defRPr sz="1800"/>
            </a:lvl7pPr>
            <a:lvl8pPr indent="-342900" lvl="7" marL="3657600" algn="l">
              <a:lnSpc>
                <a:spcPct val="100000"/>
              </a:lnSpc>
              <a:spcBef>
                <a:spcPts val="360"/>
              </a:spcBef>
              <a:spcAft>
                <a:spcPts val="0"/>
              </a:spcAft>
              <a:buClr>
                <a:schemeClr val="dk1"/>
              </a:buClr>
              <a:buSzPts val="1800"/>
              <a:buFont typeface="Arial"/>
              <a:buChar char="»"/>
              <a:defRPr sz="1800"/>
            </a:lvl8pPr>
            <a:lvl9pPr indent="-342900" lvl="8" marL="4114800" algn="l">
              <a:lnSpc>
                <a:spcPct val="100000"/>
              </a:lnSpc>
              <a:spcBef>
                <a:spcPts val="360"/>
              </a:spcBef>
              <a:spcAft>
                <a:spcPts val="0"/>
              </a:spcAft>
              <a:buClr>
                <a:schemeClr val="dk1"/>
              </a:buClr>
              <a:buSzPts val="1800"/>
              <a:buFont typeface="Arial"/>
              <a:buChar char="»"/>
              <a:defRPr sz="1800"/>
            </a:lvl9pPr>
          </a:lstStyle>
          <a:p/>
        </p:txBody>
      </p:sp>
      <p:sp>
        <p:nvSpPr>
          <p:cNvPr id="41" name="Google Shape;41;p62"/>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Font typeface="Calibri"/>
              <a:buChar char="–"/>
              <a:defRPr sz="1800"/>
            </a:lvl4pPr>
            <a:lvl5pPr indent="-342900" lvl="4" marL="2286000" algn="l">
              <a:lnSpc>
                <a:spcPct val="100000"/>
              </a:lnSpc>
              <a:spcBef>
                <a:spcPts val="360"/>
              </a:spcBef>
              <a:spcAft>
                <a:spcPts val="0"/>
              </a:spcAft>
              <a:buClr>
                <a:schemeClr val="dk1"/>
              </a:buClr>
              <a:buSzPts val="1800"/>
              <a:buFont typeface="Calibri"/>
              <a:buChar char="»"/>
              <a:defRPr sz="1800"/>
            </a:lvl5pPr>
            <a:lvl6pPr indent="-342900" lvl="5" marL="2743200" algn="l">
              <a:lnSpc>
                <a:spcPct val="100000"/>
              </a:lnSpc>
              <a:spcBef>
                <a:spcPts val="360"/>
              </a:spcBef>
              <a:spcAft>
                <a:spcPts val="0"/>
              </a:spcAft>
              <a:buClr>
                <a:schemeClr val="dk1"/>
              </a:buClr>
              <a:buSzPts val="1800"/>
              <a:buFont typeface="Arial"/>
              <a:buChar char="»"/>
              <a:defRPr sz="1800"/>
            </a:lvl6pPr>
            <a:lvl7pPr indent="-342900" lvl="6" marL="3200400" algn="l">
              <a:lnSpc>
                <a:spcPct val="100000"/>
              </a:lnSpc>
              <a:spcBef>
                <a:spcPts val="360"/>
              </a:spcBef>
              <a:spcAft>
                <a:spcPts val="0"/>
              </a:spcAft>
              <a:buClr>
                <a:schemeClr val="dk1"/>
              </a:buClr>
              <a:buSzPts val="1800"/>
              <a:buFont typeface="Arial"/>
              <a:buChar char="»"/>
              <a:defRPr sz="1800"/>
            </a:lvl7pPr>
            <a:lvl8pPr indent="-342900" lvl="7" marL="3657600" algn="l">
              <a:lnSpc>
                <a:spcPct val="100000"/>
              </a:lnSpc>
              <a:spcBef>
                <a:spcPts val="360"/>
              </a:spcBef>
              <a:spcAft>
                <a:spcPts val="0"/>
              </a:spcAft>
              <a:buClr>
                <a:schemeClr val="dk1"/>
              </a:buClr>
              <a:buSzPts val="1800"/>
              <a:buFont typeface="Arial"/>
              <a:buChar char="»"/>
              <a:defRPr sz="1800"/>
            </a:lvl8pPr>
            <a:lvl9pPr indent="-342900" lvl="8" marL="4114800" algn="l">
              <a:lnSpc>
                <a:spcPct val="100000"/>
              </a:lnSpc>
              <a:spcBef>
                <a:spcPts val="360"/>
              </a:spcBef>
              <a:spcAft>
                <a:spcPts val="0"/>
              </a:spcAft>
              <a:buClr>
                <a:schemeClr val="dk1"/>
              </a:buClr>
              <a:buSzPts val="1800"/>
              <a:buFont typeface="Arial"/>
              <a:buChar char="»"/>
              <a:defRPr sz="1800"/>
            </a:lvl9pPr>
          </a:lstStyle>
          <a:p/>
        </p:txBody>
      </p:sp>
      <p:sp>
        <p:nvSpPr>
          <p:cNvPr id="42" name="Google Shape;42;p62"/>
          <p:cNvSpPr txBox="1"/>
          <p:nvPr>
            <p:ph idx="10" type="dt"/>
          </p:nvPr>
        </p:nvSpPr>
        <p:spPr>
          <a:xfrm>
            <a:off x="457200" y="4812999"/>
            <a:ext cx="2133600" cy="228107"/>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2"/>
          <p:cNvSpPr txBox="1"/>
          <p:nvPr>
            <p:ph idx="11" type="ftr"/>
          </p:nvPr>
        </p:nvSpPr>
        <p:spPr>
          <a:xfrm>
            <a:off x="3124200" y="4812999"/>
            <a:ext cx="2895600" cy="228107"/>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2"/>
          <p:cNvSpPr txBox="1"/>
          <p:nvPr>
            <p:ph idx="12" type="sldNum"/>
          </p:nvPr>
        </p:nvSpPr>
        <p:spPr>
          <a:xfrm>
            <a:off x="6553200" y="4812999"/>
            <a:ext cx="2133600" cy="22810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45" name="Shape 45"/>
        <p:cNvGrpSpPr/>
        <p:nvPr/>
      </p:nvGrpSpPr>
      <p:grpSpPr>
        <a:xfrm>
          <a:off x="0" y="0"/>
          <a:ext cx="0" cy="0"/>
          <a:chOff x="0" y="0"/>
          <a:chExt cx="0" cy="0"/>
        </a:xfrm>
      </p:grpSpPr>
      <p:sp>
        <p:nvSpPr>
          <p:cNvPr id="46" name="Google Shape;46;p60"/>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0"/>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480"/>
              </a:spcBef>
              <a:spcAft>
                <a:spcPts val="0"/>
              </a:spcAft>
              <a:buClr>
                <a:schemeClr val="dk1"/>
              </a:buClr>
              <a:buSzPts val="2400"/>
              <a:buNone/>
              <a:defRPr/>
            </a:lvl1pPr>
            <a:lvl2pPr lvl="1" algn="ctr">
              <a:lnSpc>
                <a:spcPct val="100000"/>
              </a:lnSpc>
              <a:spcBef>
                <a:spcPts val="400"/>
              </a:spcBef>
              <a:spcAft>
                <a:spcPts val="0"/>
              </a:spcAft>
              <a:buClr>
                <a:schemeClr val="dk1"/>
              </a:buClr>
              <a:buSzPts val="2000"/>
              <a:buNone/>
              <a:defRPr/>
            </a:lvl2pPr>
            <a:lvl3pPr lvl="2" algn="ctr">
              <a:lnSpc>
                <a:spcPct val="100000"/>
              </a:lnSpc>
              <a:spcBef>
                <a:spcPts val="360"/>
              </a:spcBef>
              <a:spcAft>
                <a:spcPts val="0"/>
              </a:spcAft>
              <a:buClr>
                <a:schemeClr val="dk1"/>
              </a:buClr>
              <a:buSzPts val="1800"/>
              <a:buNone/>
              <a:defRPr/>
            </a:lvl3pPr>
            <a:lvl4pPr lvl="3" algn="ctr">
              <a:lnSpc>
                <a:spcPct val="100000"/>
              </a:lnSpc>
              <a:spcBef>
                <a:spcPts val="360"/>
              </a:spcBef>
              <a:spcAft>
                <a:spcPts val="0"/>
              </a:spcAft>
              <a:buClr>
                <a:schemeClr val="dk1"/>
              </a:buClr>
              <a:buSzPts val="1800"/>
              <a:buFont typeface="Calibri"/>
              <a:buNone/>
              <a:defRPr/>
            </a:lvl4pPr>
            <a:lvl5pPr lvl="4" algn="ctr">
              <a:lnSpc>
                <a:spcPct val="100000"/>
              </a:lnSpc>
              <a:spcBef>
                <a:spcPts val="360"/>
              </a:spcBef>
              <a:spcAft>
                <a:spcPts val="0"/>
              </a:spcAft>
              <a:buClr>
                <a:schemeClr val="dk1"/>
              </a:buClr>
              <a:buSzPts val="1800"/>
              <a:buFont typeface="Calibri"/>
              <a:buNone/>
              <a:defRPr/>
            </a:lvl5pPr>
            <a:lvl6pPr lvl="5" algn="ctr">
              <a:lnSpc>
                <a:spcPct val="100000"/>
              </a:lnSpc>
              <a:spcBef>
                <a:spcPts val="400"/>
              </a:spcBef>
              <a:spcAft>
                <a:spcPts val="0"/>
              </a:spcAft>
              <a:buClr>
                <a:schemeClr val="dk1"/>
              </a:buClr>
              <a:buSzPts val="2000"/>
              <a:buFont typeface="Arial"/>
              <a:buNone/>
              <a:defRPr/>
            </a:lvl6pPr>
            <a:lvl7pPr lvl="6" algn="ctr">
              <a:lnSpc>
                <a:spcPct val="100000"/>
              </a:lnSpc>
              <a:spcBef>
                <a:spcPts val="400"/>
              </a:spcBef>
              <a:spcAft>
                <a:spcPts val="0"/>
              </a:spcAft>
              <a:buClr>
                <a:schemeClr val="dk1"/>
              </a:buClr>
              <a:buSzPts val="2000"/>
              <a:buFont typeface="Arial"/>
              <a:buNone/>
              <a:defRPr/>
            </a:lvl7pPr>
            <a:lvl8pPr lvl="7" algn="ctr">
              <a:lnSpc>
                <a:spcPct val="100000"/>
              </a:lnSpc>
              <a:spcBef>
                <a:spcPts val="400"/>
              </a:spcBef>
              <a:spcAft>
                <a:spcPts val="0"/>
              </a:spcAft>
              <a:buClr>
                <a:schemeClr val="dk1"/>
              </a:buClr>
              <a:buSzPts val="2000"/>
              <a:buFont typeface="Arial"/>
              <a:buNone/>
              <a:defRPr/>
            </a:lvl8pPr>
            <a:lvl9pPr lvl="8" algn="ctr">
              <a:lnSpc>
                <a:spcPct val="100000"/>
              </a:lnSpc>
              <a:spcBef>
                <a:spcPts val="400"/>
              </a:spcBef>
              <a:spcAft>
                <a:spcPts val="0"/>
              </a:spcAft>
              <a:buClr>
                <a:schemeClr val="dk1"/>
              </a:buClr>
              <a:buSzPts val="2000"/>
              <a:buFont typeface="Arial"/>
              <a:buNone/>
              <a:defRPr/>
            </a:lvl9pPr>
          </a:lstStyle>
          <a:p/>
        </p:txBody>
      </p:sp>
      <p:sp>
        <p:nvSpPr>
          <p:cNvPr id="48" name="Google Shape;48;p60"/>
          <p:cNvSpPr txBox="1"/>
          <p:nvPr>
            <p:ph idx="10" type="dt"/>
          </p:nvPr>
        </p:nvSpPr>
        <p:spPr>
          <a:xfrm>
            <a:off x="457200" y="4812999"/>
            <a:ext cx="2133600" cy="228107"/>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60"/>
          <p:cNvSpPr txBox="1"/>
          <p:nvPr>
            <p:ph idx="11" type="ftr"/>
          </p:nvPr>
        </p:nvSpPr>
        <p:spPr>
          <a:xfrm>
            <a:off x="3124200" y="4812999"/>
            <a:ext cx="2895600" cy="228107"/>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60"/>
          <p:cNvSpPr txBox="1"/>
          <p:nvPr>
            <p:ph idx="12" type="sldNum"/>
          </p:nvPr>
        </p:nvSpPr>
        <p:spPr>
          <a:xfrm>
            <a:off x="6553200" y="4812999"/>
            <a:ext cx="2133600" cy="22810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51" name="Shape 51"/>
        <p:cNvGrpSpPr/>
        <p:nvPr/>
      </p:nvGrpSpPr>
      <p:grpSpPr>
        <a:xfrm>
          <a:off x="0" y="0"/>
          <a:ext cx="0" cy="0"/>
          <a:chOff x="0" y="0"/>
          <a:chExt cx="0" cy="0"/>
        </a:xfrm>
      </p:grpSpPr>
      <p:sp>
        <p:nvSpPr>
          <p:cNvPr id="52" name="Google Shape;52;p61"/>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61"/>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chemeClr val="dk1"/>
              </a:buClr>
              <a:buSzPts val="2000"/>
              <a:buNone/>
              <a:defRPr sz="2000"/>
            </a:lvl1pPr>
            <a:lvl2pPr indent="-228600" lvl="1" marL="914400" algn="l">
              <a:lnSpc>
                <a:spcPct val="100000"/>
              </a:lnSpc>
              <a:spcBef>
                <a:spcPts val="360"/>
              </a:spcBef>
              <a:spcAft>
                <a:spcPts val="0"/>
              </a:spcAft>
              <a:buClr>
                <a:schemeClr val="dk1"/>
              </a:buClr>
              <a:buSzPts val="1800"/>
              <a:buNone/>
              <a:defRPr sz="1800"/>
            </a:lvl2pPr>
            <a:lvl3pPr indent="-228600" lvl="2" marL="1371600" algn="l">
              <a:lnSpc>
                <a:spcPct val="100000"/>
              </a:lnSpc>
              <a:spcBef>
                <a:spcPts val="320"/>
              </a:spcBef>
              <a:spcAft>
                <a:spcPts val="0"/>
              </a:spcAft>
              <a:buClr>
                <a:schemeClr val="dk1"/>
              </a:buClr>
              <a:buSzPts val="1600"/>
              <a:buNone/>
              <a:defRPr sz="1600"/>
            </a:lvl3pPr>
            <a:lvl4pPr indent="-228600" lvl="3" marL="1828800" algn="l">
              <a:lnSpc>
                <a:spcPct val="100000"/>
              </a:lnSpc>
              <a:spcBef>
                <a:spcPts val="280"/>
              </a:spcBef>
              <a:spcAft>
                <a:spcPts val="0"/>
              </a:spcAft>
              <a:buClr>
                <a:schemeClr val="dk1"/>
              </a:buClr>
              <a:buSzPts val="1400"/>
              <a:buFont typeface="Calibri"/>
              <a:buNone/>
              <a:defRPr sz="1400"/>
            </a:lvl4pPr>
            <a:lvl5pPr indent="-228600" lvl="4" marL="2286000" algn="l">
              <a:lnSpc>
                <a:spcPct val="100000"/>
              </a:lnSpc>
              <a:spcBef>
                <a:spcPts val="280"/>
              </a:spcBef>
              <a:spcAft>
                <a:spcPts val="0"/>
              </a:spcAft>
              <a:buClr>
                <a:schemeClr val="dk1"/>
              </a:buClr>
              <a:buSzPts val="1400"/>
              <a:buFont typeface="Calibri"/>
              <a:buNone/>
              <a:defRPr sz="1400"/>
            </a:lvl5pPr>
            <a:lvl6pPr indent="-228600" lvl="5" marL="2743200" algn="l">
              <a:lnSpc>
                <a:spcPct val="100000"/>
              </a:lnSpc>
              <a:spcBef>
                <a:spcPts val="280"/>
              </a:spcBef>
              <a:spcAft>
                <a:spcPts val="0"/>
              </a:spcAft>
              <a:buClr>
                <a:schemeClr val="dk1"/>
              </a:buClr>
              <a:buSzPts val="1400"/>
              <a:buFont typeface="Arial"/>
              <a:buNone/>
              <a:defRPr sz="1400"/>
            </a:lvl6pPr>
            <a:lvl7pPr indent="-228600" lvl="6" marL="3200400" algn="l">
              <a:lnSpc>
                <a:spcPct val="100000"/>
              </a:lnSpc>
              <a:spcBef>
                <a:spcPts val="280"/>
              </a:spcBef>
              <a:spcAft>
                <a:spcPts val="0"/>
              </a:spcAft>
              <a:buClr>
                <a:schemeClr val="dk1"/>
              </a:buClr>
              <a:buSzPts val="1400"/>
              <a:buFont typeface="Arial"/>
              <a:buNone/>
              <a:defRPr sz="1400"/>
            </a:lvl7pPr>
            <a:lvl8pPr indent="-228600" lvl="7" marL="3657600" algn="l">
              <a:lnSpc>
                <a:spcPct val="100000"/>
              </a:lnSpc>
              <a:spcBef>
                <a:spcPts val="280"/>
              </a:spcBef>
              <a:spcAft>
                <a:spcPts val="0"/>
              </a:spcAft>
              <a:buClr>
                <a:schemeClr val="dk1"/>
              </a:buClr>
              <a:buSzPts val="1400"/>
              <a:buFont typeface="Arial"/>
              <a:buNone/>
              <a:defRPr sz="1400"/>
            </a:lvl8pPr>
            <a:lvl9pPr indent="-228600" lvl="8" marL="4114800" algn="l">
              <a:lnSpc>
                <a:spcPct val="100000"/>
              </a:lnSpc>
              <a:spcBef>
                <a:spcPts val="280"/>
              </a:spcBef>
              <a:spcAft>
                <a:spcPts val="0"/>
              </a:spcAft>
              <a:buClr>
                <a:schemeClr val="dk1"/>
              </a:buClr>
              <a:buSzPts val="1400"/>
              <a:buFont typeface="Arial"/>
              <a:buNone/>
              <a:defRPr sz="1400"/>
            </a:lvl9pPr>
          </a:lstStyle>
          <a:p/>
        </p:txBody>
      </p:sp>
      <p:sp>
        <p:nvSpPr>
          <p:cNvPr id="54" name="Google Shape;54;p61"/>
          <p:cNvSpPr txBox="1"/>
          <p:nvPr>
            <p:ph idx="10" type="dt"/>
          </p:nvPr>
        </p:nvSpPr>
        <p:spPr>
          <a:xfrm>
            <a:off x="457200" y="4812999"/>
            <a:ext cx="2133600" cy="228107"/>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61"/>
          <p:cNvSpPr txBox="1"/>
          <p:nvPr>
            <p:ph idx="11" type="ftr"/>
          </p:nvPr>
        </p:nvSpPr>
        <p:spPr>
          <a:xfrm>
            <a:off x="3124200" y="4812999"/>
            <a:ext cx="2895600" cy="228107"/>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61"/>
          <p:cNvSpPr txBox="1"/>
          <p:nvPr>
            <p:ph idx="12" type="sldNum"/>
          </p:nvPr>
        </p:nvSpPr>
        <p:spPr>
          <a:xfrm>
            <a:off x="6553200" y="4812999"/>
            <a:ext cx="2133600" cy="22810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7" name="Shape 57"/>
        <p:cNvGrpSpPr/>
        <p:nvPr/>
      </p:nvGrpSpPr>
      <p:grpSpPr>
        <a:xfrm>
          <a:off x="0" y="0"/>
          <a:ext cx="0" cy="0"/>
          <a:chOff x="0" y="0"/>
          <a:chExt cx="0" cy="0"/>
        </a:xfrm>
      </p:grpSpPr>
      <p:sp>
        <p:nvSpPr>
          <p:cNvPr id="58" name="Google Shape;58;p64"/>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64"/>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Font typeface="Calibri"/>
              <a:buChar char="–"/>
              <a:defRPr sz="2000"/>
            </a:lvl4pPr>
            <a:lvl5pPr indent="-355600" lvl="4" marL="2286000" algn="l">
              <a:lnSpc>
                <a:spcPct val="100000"/>
              </a:lnSpc>
              <a:spcBef>
                <a:spcPts val="400"/>
              </a:spcBef>
              <a:spcAft>
                <a:spcPts val="0"/>
              </a:spcAft>
              <a:buClr>
                <a:schemeClr val="dk1"/>
              </a:buClr>
              <a:buSzPts val="2000"/>
              <a:buFont typeface="Calibri"/>
              <a:buChar char="»"/>
              <a:defRPr sz="2000"/>
            </a:lvl5pPr>
            <a:lvl6pPr indent="-355600" lvl="5" marL="2743200" algn="l">
              <a:lnSpc>
                <a:spcPct val="100000"/>
              </a:lnSpc>
              <a:spcBef>
                <a:spcPts val="400"/>
              </a:spcBef>
              <a:spcAft>
                <a:spcPts val="0"/>
              </a:spcAft>
              <a:buClr>
                <a:schemeClr val="dk1"/>
              </a:buClr>
              <a:buSzPts val="2000"/>
              <a:buFont typeface="Arial"/>
              <a:buChar char="»"/>
              <a:defRPr sz="2000"/>
            </a:lvl6pPr>
            <a:lvl7pPr indent="-355600" lvl="6" marL="3200400" algn="l">
              <a:lnSpc>
                <a:spcPct val="100000"/>
              </a:lnSpc>
              <a:spcBef>
                <a:spcPts val="400"/>
              </a:spcBef>
              <a:spcAft>
                <a:spcPts val="0"/>
              </a:spcAft>
              <a:buClr>
                <a:schemeClr val="dk1"/>
              </a:buClr>
              <a:buSzPts val="2000"/>
              <a:buFont typeface="Arial"/>
              <a:buChar char="»"/>
              <a:defRPr sz="2000"/>
            </a:lvl7pPr>
            <a:lvl8pPr indent="-355600" lvl="7" marL="3657600" algn="l">
              <a:lnSpc>
                <a:spcPct val="100000"/>
              </a:lnSpc>
              <a:spcBef>
                <a:spcPts val="400"/>
              </a:spcBef>
              <a:spcAft>
                <a:spcPts val="0"/>
              </a:spcAft>
              <a:buClr>
                <a:schemeClr val="dk1"/>
              </a:buClr>
              <a:buSzPts val="2000"/>
              <a:buFont typeface="Arial"/>
              <a:buChar char="»"/>
              <a:defRPr sz="2000"/>
            </a:lvl8pPr>
            <a:lvl9pPr indent="-355600" lvl="8" marL="4114800" algn="l">
              <a:lnSpc>
                <a:spcPct val="100000"/>
              </a:lnSpc>
              <a:spcBef>
                <a:spcPts val="400"/>
              </a:spcBef>
              <a:spcAft>
                <a:spcPts val="0"/>
              </a:spcAft>
              <a:buClr>
                <a:schemeClr val="dk1"/>
              </a:buClr>
              <a:buSzPts val="2000"/>
              <a:buFont typeface="Arial"/>
              <a:buChar char="»"/>
              <a:defRPr sz="2000"/>
            </a:lvl9pPr>
          </a:lstStyle>
          <a:p/>
        </p:txBody>
      </p:sp>
      <p:sp>
        <p:nvSpPr>
          <p:cNvPr id="60" name="Google Shape;60;p64"/>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Font typeface="Calibri"/>
              <a:buNone/>
              <a:defRPr sz="900"/>
            </a:lvl4pPr>
            <a:lvl5pPr indent="-228600" lvl="4" marL="2286000" algn="l">
              <a:lnSpc>
                <a:spcPct val="100000"/>
              </a:lnSpc>
              <a:spcBef>
                <a:spcPts val="180"/>
              </a:spcBef>
              <a:spcAft>
                <a:spcPts val="0"/>
              </a:spcAft>
              <a:buClr>
                <a:schemeClr val="dk1"/>
              </a:buClr>
              <a:buSzPts val="900"/>
              <a:buFont typeface="Calibri"/>
              <a:buNone/>
              <a:defRPr sz="900"/>
            </a:lvl5pPr>
            <a:lvl6pPr indent="-228600" lvl="5" marL="2743200" algn="l">
              <a:lnSpc>
                <a:spcPct val="100000"/>
              </a:lnSpc>
              <a:spcBef>
                <a:spcPts val="180"/>
              </a:spcBef>
              <a:spcAft>
                <a:spcPts val="0"/>
              </a:spcAft>
              <a:buClr>
                <a:schemeClr val="dk1"/>
              </a:buClr>
              <a:buSzPts val="900"/>
              <a:buFont typeface="Arial"/>
              <a:buNone/>
              <a:defRPr sz="900"/>
            </a:lvl6pPr>
            <a:lvl7pPr indent="-228600" lvl="6" marL="3200400" algn="l">
              <a:lnSpc>
                <a:spcPct val="100000"/>
              </a:lnSpc>
              <a:spcBef>
                <a:spcPts val="180"/>
              </a:spcBef>
              <a:spcAft>
                <a:spcPts val="0"/>
              </a:spcAft>
              <a:buClr>
                <a:schemeClr val="dk1"/>
              </a:buClr>
              <a:buSzPts val="900"/>
              <a:buFont typeface="Arial"/>
              <a:buNone/>
              <a:defRPr sz="900"/>
            </a:lvl7pPr>
            <a:lvl8pPr indent="-228600" lvl="7" marL="3657600" algn="l">
              <a:lnSpc>
                <a:spcPct val="100000"/>
              </a:lnSpc>
              <a:spcBef>
                <a:spcPts val="180"/>
              </a:spcBef>
              <a:spcAft>
                <a:spcPts val="0"/>
              </a:spcAft>
              <a:buClr>
                <a:schemeClr val="dk1"/>
              </a:buClr>
              <a:buSzPts val="900"/>
              <a:buFont typeface="Arial"/>
              <a:buNone/>
              <a:defRPr sz="900"/>
            </a:lvl8pPr>
            <a:lvl9pPr indent="-228600" lvl="8" marL="4114800" algn="l">
              <a:lnSpc>
                <a:spcPct val="100000"/>
              </a:lnSpc>
              <a:spcBef>
                <a:spcPts val="180"/>
              </a:spcBef>
              <a:spcAft>
                <a:spcPts val="0"/>
              </a:spcAft>
              <a:buClr>
                <a:schemeClr val="dk1"/>
              </a:buClr>
              <a:buSzPts val="900"/>
              <a:buFont typeface="Arial"/>
              <a:buNone/>
              <a:defRPr sz="900"/>
            </a:lvl9pPr>
          </a:lstStyle>
          <a:p/>
        </p:txBody>
      </p:sp>
      <p:sp>
        <p:nvSpPr>
          <p:cNvPr id="61" name="Google Shape;61;p64"/>
          <p:cNvSpPr txBox="1"/>
          <p:nvPr>
            <p:ph idx="10" type="dt"/>
          </p:nvPr>
        </p:nvSpPr>
        <p:spPr>
          <a:xfrm>
            <a:off x="457200" y="4812999"/>
            <a:ext cx="2133600" cy="228107"/>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64"/>
          <p:cNvSpPr txBox="1"/>
          <p:nvPr>
            <p:ph idx="11" type="ftr"/>
          </p:nvPr>
        </p:nvSpPr>
        <p:spPr>
          <a:xfrm>
            <a:off x="3124200" y="4812999"/>
            <a:ext cx="2895600" cy="228107"/>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4"/>
          <p:cNvSpPr txBox="1"/>
          <p:nvPr>
            <p:ph idx="12" type="sldNum"/>
          </p:nvPr>
        </p:nvSpPr>
        <p:spPr>
          <a:xfrm>
            <a:off x="6553200" y="4812999"/>
            <a:ext cx="2133600" cy="22810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4" name="Shape 64"/>
        <p:cNvGrpSpPr/>
        <p:nvPr/>
      </p:nvGrpSpPr>
      <p:grpSpPr>
        <a:xfrm>
          <a:off x="0" y="0"/>
          <a:ext cx="0" cy="0"/>
          <a:chOff x="0" y="0"/>
          <a:chExt cx="0" cy="0"/>
        </a:xfrm>
      </p:grpSpPr>
      <p:sp>
        <p:nvSpPr>
          <p:cNvPr id="65" name="Google Shape;65;p65"/>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5"/>
          <p:cNvSpPr/>
          <p:nvPr>
            <p:ph idx="2" type="pic"/>
          </p:nvPr>
        </p:nvSpPr>
        <p:spPr>
          <a:xfrm>
            <a:off x="1792288" y="459581"/>
            <a:ext cx="5486400" cy="3086100"/>
          </a:xfrm>
          <a:prstGeom prst="rect">
            <a:avLst/>
          </a:prstGeom>
          <a:noFill/>
          <a:ln>
            <a:noFill/>
          </a:ln>
        </p:spPr>
      </p:sp>
      <p:sp>
        <p:nvSpPr>
          <p:cNvPr id="67" name="Google Shape;67;p65"/>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Font typeface="Calibri"/>
              <a:buNone/>
              <a:defRPr sz="900"/>
            </a:lvl4pPr>
            <a:lvl5pPr indent="-228600" lvl="4" marL="2286000" algn="l">
              <a:lnSpc>
                <a:spcPct val="100000"/>
              </a:lnSpc>
              <a:spcBef>
                <a:spcPts val="180"/>
              </a:spcBef>
              <a:spcAft>
                <a:spcPts val="0"/>
              </a:spcAft>
              <a:buClr>
                <a:schemeClr val="dk1"/>
              </a:buClr>
              <a:buSzPts val="900"/>
              <a:buFont typeface="Calibri"/>
              <a:buNone/>
              <a:defRPr sz="900"/>
            </a:lvl5pPr>
            <a:lvl6pPr indent="-228600" lvl="5" marL="2743200" algn="l">
              <a:lnSpc>
                <a:spcPct val="100000"/>
              </a:lnSpc>
              <a:spcBef>
                <a:spcPts val="180"/>
              </a:spcBef>
              <a:spcAft>
                <a:spcPts val="0"/>
              </a:spcAft>
              <a:buClr>
                <a:schemeClr val="dk1"/>
              </a:buClr>
              <a:buSzPts val="900"/>
              <a:buFont typeface="Arial"/>
              <a:buNone/>
              <a:defRPr sz="900"/>
            </a:lvl6pPr>
            <a:lvl7pPr indent="-228600" lvl="6" marL="3200400" algn="l">
              <a:lnSpc>
                <a:spcPct val="100000"/>
              </a:lnSpc>
              <a:spcBef>
                <a:spcPts val="180"/>
              </a:spcBef>
              <a:spcAft>
                <a:spcPts val="0"/>
              </a:spcAft>
              <a:buClr>
                <a:schemeClr val="dk1"/>
              </a:buClr>
              <a:buSzPts val="900"/>
              <a:buFont typeface="Arial"/>
              <a:buNone/>
              <a:defRPr sz="900"/>
            </a:lvl7pPr>
            <a:lvl8pPr indent="-228600" lvl="7" marL="3657600" algn="l">
              <a:lnSpc>
                <a:spcPct val="100000"/>
              </a:lnSpc>
              <a:spcBef>
                <a:spcPts val="180"/>
              </a:spcBef>
              <a:spcAft>
                <a:spcPts val="0"/>
              </a:spcAft>
              <a:buClr>
                <a:schemeClr val="dk1"/>
              </a:buClr>
              <a:buSzPts val="900"/>
              <a:buFont typeface="Arial"/>
              <a:buNone/>
              <a:defRPr sz="900"/>
            </a:lvl8pPr>
            <a:lvl9pPr indent="-228600" lvl="8" marL="4114800" algn="l">
              <a:lnSpc>
                <a:spcPct val="100000"/>
              </a:lnSpc>
              <a:spcBef>
                <a:spcPts val="180"/>
              </a:spcBef>
              <a:spcAft>
                <a:spcPts val="0"/>
              </a:spcAft>
              <a:buClr>
                <a:schemeClr val="dk1"/>
              </a:buClr>
              <a:buSzPts val="900"/>
              <a:buFont typeface="Arial"/>
              <a:buNone/>
              <a:defRPr sz="900"/>
            </a:lvl9pPr>
          </a:lstStyle>
          <a:p/>
        </p:txBody>
      </p:sp>
      <p:sp>
        <p:nvSpPr>
          <p:cNvPr id="68" name="Google Shape;68;p65"/>
          <p:cNvSpPr txBox="1"/>
          <p:nvPr>
            <p:ph idx="10" type="dt"/>
          </p:nvPr>
        </p:nvSpPr>
        <p:spPr>
          <a:xfrm>
            <a:off x="457200" y="4812999"/>
            <a:ext cx="2133600" cy="228107"/>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65"/>
          <p:cNvSpPr txBox="1"/>
          <p:nvPr>
            <p:ph idx="11" type="ftr"/>
          </p:nvPr>
        </p:nvSpPr>
        <p:spPr>
          <a:xfrm>
            <a:off x="3124200" y="4812999"/>
            <a:ext cx="2895600" cy="228107"/>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5"/>
          <p:cNvSpPr txBox="1"/>
          <p:nvPr>
            <p:ph idx="12" type="sldNum"/>
          </p:nvPr>
        </p:nvSpPr>
        <p:spPr>
          <a:xfrm>
            <a:off x="6553200" y="4812999"/>
            <a:ext cx="2133600" cy="22810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1" name="Shape 71"/>
        <p:cNvGrpSpPr/>
        <p:nvPr/>
      </p:nvGrpSpPr>
      <p:grpSpPr>
        <a:xfrm>
          <a:off x="0" y="0"/>
          <a:ext cx="0" cy="0"/>
          <a:chOff x="0" y="0"/>
          <a:chExt cx="0" cy="0"/>
        </a:xfrm>
      </p:grpSpPr>
      <p:sp>
        <p:nvSpPr>
          <p:cNvPr id="72" name="Google Shape;72;p66"/>
          <p:cNvSpPr txBox="1"/>
          <p:nvPr>
            <p:ph type="title"/>
          </p:nvPr>
        </p:nvSpPr>
        <p:spPr>
          <a:xfrm>
            <a:off x="323850" y="141685"/>
            <a:ext cx="6923088" cy="485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66"/>
          <p:cNvSpPr txBox="1"/>
          <p:nvPr>
            <p:ph idx="1" type="body"/>
          </p:nvPr>
        </p:nvSpPr>
        <p:spPr>
          <a:xfrm rot="5400000">
            <a:off x="2511989" y="-1533602"/>
            <a:ext cx="4158647" cy="8534924"/>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4" name="Google Shape;74;p66"/>
          <p:cNvSpPr txBox="1"/>
          <p:nvPr>
            <p:ph idx="10" type="dt"/>
          </p:nvPr>
        </p:nvSpPr>
        <p:spPr>
          <a:xfrm>
            <a:off x="457200" y="4812999"/>
            <a:ext cx="2133600" cy="228107"/>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66"/>
          <p:cNvSpPr txBox="1"/>
          <p:nvPr>
            <p:ph idx="11" type="ftr"/>
          </p:nvPr>
        </p:nvSpPr>
        <p:spPr>
          <a:xfrm>
            <a:off x="3124200" y="4812999"/>
            <a:ext cx="2895600" cy="228107"/>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66"/>
          <p:cNvSpPr txBox="1"/>
          <p:nvPr>
            <p:ph idx="12" type="sldNum"/>
          </p:nvPr>
        </p:nvSpPr>
        <p:spPr>
          <a:xfrm>
            <a:off x="6553200" y="4812999"/>
            <a:ext cx="2133600" cy="22810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5.jpg"/><Relationship Id="rId2" Type="http://schemas.openxmlformats.org/officeDocument/2006/relationships/image" Target="../media/image1.jpg"/><Relationship Id="rId3" Type="http://schemas.openxmlformats.org/officeDocument/2006/relationships/image" Target="../media/image6.jpg"/><Relationship Id="rId4" Type="http://schemas.openxmlformats.org/officeDocument/2006/relationships/slideLayout" Target="../slideLayouts/slideLayout1.xml"/><Relationship Id="rId9" Type="http://schemas.openxmlformats.org/officeDocument/2006/relationships/slideLayout" Target="../slideLayouts/slideLayout6.xml"/><Relationship Id="rId14" Type="http://schemas.openxmlformats.org/officeDocument/2006/relationships/theme" Target="../theme/theme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Encabezado Hojas ver3-07DIC09.JPG" id="10" name="Google Shape;10;p55"/>
          <p:cNvPicPr preferRelativeResize="0"/>
          <p:nvPr/>
        </p:nvPicPr>
        <p:blipFill rotWithShape="1">
          <a:blip r:embed="rId1">
            <a:alphaModFix/>
          </a:blip>
          <a:srcRect b="0" l="0" r="0" t="0"/>
          <a:stretch/>
        </p:blipFill>
        <p:spPr>
          <a:xfrm>
            <a:off x="3533776" y="0"/>
            <a:ext cx="5610225" cy="912019"/>
          </a:xfrm>
          <a:prstGeom prst="rect">
            <a:avLst/>
          </a:prstGeom>
          <a:noFill/>
          <a:ln>
            <a:noFill/>
          </a:ln>
        </p:spPr>
      </p:pic>
      <p:pic>
        <p:nvPicPr>
          <p:cNvPr descr="Abajo" id="11" name="Google Shape;11;p55"/>
          <p:cNvPicPr preferRelativeResize="0"/>
          <p:nvPr/>
        </p:nvPicPr>
        <p:blipFill rotWithShape="1">
          <a:blip r:embed="rId2">
            <a:alphaModFix/>
          </a:blip>
          <a:srcRect b="0" l="0" r="0" t="0"/>
          <a:stretch/>
        </p:blipFill>
        <p:spPr>
          <a:xfrm>
            <a:off x="0" y="4046935"/>
            <a:ext cx="9144000" cy="1103709"/>
          </a:xfrm>
          <a:prstGeom prst="rect">
            <a:avLst/>
          </a:prstGeom>
          <a:noFill/>
          <a:ln>
            <a:noFill/>
          </a:ln>
        </p:spPr>
      </p:pic>
      <p:sp>
        <p:nvSpPr>
          <p:cNvPr id="12" name="Google Shape;12;p55"/>
          <p:cNvSpPr txBox="1"/>
          <p:nvPr>
            <p:ph type="title"/>
          </p:nvPr>
        </p:nvSpPr>
        <p:spPr>
          <a:xfrm>
            <a:off x="323850" y="141685"/>
            <a:ext cx="6923088" cy="48577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2200" u="none" cap="none" strike="noStrike">
                <a:solidFill>
                  <a:srgbClr val="333333"/>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1" i="0" sz="2200" u="none" cap="none" strike="noStrike">
                <a:solidFill>
                  <a:srgbClr val="333333"/>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1" i="0" sz="2200" u="none" cap="none" strike="noStrike">
                <a:solidFill>
                  <a:srgbClr val="333333"/>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1" i="0" sz="2200" u="none" cap="none" strike="noStrike">
                <a:solidFill>
                  <a:srgbClr val="333333"/>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1" i="0" sz="2200" u="none" cap="none" strike="noStrike">
                <a:solidFill>
                  <a:srgbClr val="333333"/>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333333"/>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333333"/>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333333"/>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333333"/>
                </a:solidFill>
                <a:latin typeface="Arial"/>
                <a:ea typeface="Arial"/>
                <a:cs typeface="Arial"/>
                <a:sym typeface="Arial"/>
              </a:defRPr>
            </a:lvl9pPr>
          </a:lstStyle>
          <a:p/>
        </p:txBody>
      </p:sp>
      <p:sp>
        <p:nvSpPr>
          <p:cNvPr id="13" name="Google Shape;13;p55"/>
          <p:cNvSpPr txBox="1"/>
          <p:nvPr>
            <p:ph idx="1" type="body"/>
          </p:nvPr>
        </p:nvSpPr>
        <p:spPr>
          <a:xfrm>
            <a:off x="323850" y="654537"/>
            <a:ext cx="8534924" cy="4158647"/>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 name="Google Shape;14;p55"/>
          <p:cNvSpPr txBox="1"/>
          <p:nvPr>
            <p:ph idx="10" type="dt"/>
          </p:nvPr>
        </p:nvSpPr>
        <p:spPr>
          <a:xfrm>
            <a:off x="457200" y="4812999"/>
            <a:ext cx="2133600" cy="22810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rgbClr val="9688A5"/>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 name="Google Shape;15;p55"/>
          <p:cNvSpPr txBox="1"/>
          <p:nvPr>
            <p:ph idx="11" type="ftr"/>
          </p:nvPr>
        </p:nvSpPr>
        <p:spPr>
          <a:xfrm>
            <a:off x="3124200" y="4812999"/>
            <a:ext cx="2895600" cy="228107"/>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000" u="none" cap="none" strike="noStrike">
                <a:solidFill>
                  <a:srgbClr val="9688A5"/>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6" name="Google Shape;16;p55"/>
          <p:cNvSpPr txBox="1"/>
          <p:nvPr>
            <p:ph idx="12" type="sldNum"/>
          </p:nvPr>
        </p:nvSpPr>
        <p:spPr>
          <a:xfrm>
            <a:off x="6553200" y="4812999"/>
            <a:ext cx="2133600" cy="228107"/>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9688A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cxnSp>
        <p:nvCxnSpPr>
          <p:cNvPr id="17" name="Google Shape;17;p55"/>
          <p:cNvCxnSpPr/>
          <p:nvPr/>
        </p:nvCxnSpPr>
        <p:spPr>
          <a:xfrm>
            <a:off x="358775" y="600075"/>
            <a:ext cx="6769100" cy="0"/>
          </a:xfrm>
          <a:prstGeom prst="straightConnector1">
            <a:avLst/>
          </a:prstGeom>
          <a:noFill/>
          <a:ln cap="flat" cmpd="sng" w="12700">
            <a:solidFill>
              <a:srgbClr val="7F98D7"/>
            </a:solidFill>
            <a:prstDash val="solid"/>
            <a:round/>
            <a:headEnd len="sm" w="sm" type="none"/>
            <a:tailEnd len="sm" w="sm" type="none"/>
          </a:ln>
        </p:spPr>
      </p:cxnSp>
      <p:pic>
        <p:nvPicPr>
          <p:cNvPr id="18" name="Google Shape;18;p55"/>
          <p:cNvPicPr preferRelativeResize="0"/>
          <p:nvPr/>
        </p:nvPicPr>
        <p:blipFill>
          <a:blip r:embed="rId3">
            <a:alphaModFix/>
          </a:blip>
          <a:stretch>
            <a:fillRect/>
          </a:stretch>
        </p:blipFill>
        <p:spPr>
          <a:xfrm>
            <a:off x="7577300" y="227050"/>
            <a:ext cx="1346375" cy="3730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20" Type="http://schemas.openxmlformats.org/officeDocument/2006/relationships/hyperlink" Target="https://docs.microsoft.com/en-us/azure/devops/pipelines/library/task-groups?view=azure-devops" TargetMode="External"/><Relationship Id="rId22" Type="http://schemas.openxmlformats.org/officeDocument/2006/relationships/hyperlink" Target="https://docs.microsoft.com/en-us/azure/devops/pipelines/process/templates?view=azure-devops" TargetMode="External"/><Relationship Id="rId21" Type="http://schemas.openxmlformats.org/officeDocument/2006/relationships/hyperlink" Target="https://docs.microsoft.com/en-us/azure/devops/pipelines/process/tasks?view=azure-devops" TargetMode="External"/><Relationship Id="rId24" Type="http://schemas.openxmlformats.org/officeDocument/2006/relationships/hyperlink" Target="https://docs.microsoft.com/en-us/azure/devops/pipelines/process/variables?view=azure-devops" TargetMode="External"/><Relationship Id="rId23" Type="http://schemas.openxmlformats.org/officeDocument/2006/relationships/hyperlink" Target="https://docs.microsoft.com/en-us/azure/devops/pipelines/build/triggers?view=azure-devops" TargetMode="External"/><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ocs.microsoft.com/en-us/azure/devops/pipelines/agents/agents?view=azure-devops" TargetMode="External"/><Relationship Id="rId4" Type="http://schemas.openxmlformats.org/officeDocument/2006/relationships/hyperlink" Target="https://docs.microsoft.com/en-us/azure/devops/pipelines/release/approvals/?view=azure-devops" TargetMode="External"/><Relationship Id="rId9" Type="http://schemas.openxmlformats.org/officeDocument/2006/relationships/hyperlink" Target="https://docs.microsoft.com/en-us/azure/devops/pipelines/process/demands?view=azure-devops" TargetMode="External"/><Relationship Id="rId25" Type="http://schemas.openxmlformats.org/officeDocument/2006/relationships/hyperlink" Target="https://docs.microsoft.com/en-us/azure/devops/pipelines/library/variable-groups?view=azure-devops" TargetMode="External"/><Relationship Id="rId5" Type="http://schemas.openxmlformats.org/officeDocument/2006/relationships/hyperlink" Target="https://docs.microsoft.com/en-us/azure/devops/pipelines/artifacts/artifacts-overview?view=azure-devops" TargetMode="External"/><Relationship Id="rId6" Type="http://schemas.openxmlformats.org/officeDocument/2006/relationships/hyperlink" Target="https://docs.microsoft.com/en-us/azure/devops/pipelines/release/caching?view=azure-devops" TargetMode="External"/><Relationship Id="rId7" Type="http://schemas.openxmlformats.org/officeDocument/2006/relationships/hyperlink" Target="https://docs.microsoft.com/en-us/azure/devops/pipelines/process/conditions?view=azure-devops" TargetMode="External"/><Relationship Id="rId8" Type="http://schemas.openxmlformats.org/officeDocument/2006/relationships/hyperlink" Target="https://docs.microsoft.com/en-us/azure/devops/pipelines/process/container-phases?view=azure-devops" TargetMode="External"/><Relationship Id="rId11" Type="http://schemas.openxmlformats.org/officeDocument/2006/relationships/hyperlink" Target="https://docs.microsoft.com/en-us/azure/devops/pipelines/release/deployment-groups/?view=azure-devops" TargetMode="External"/><Relationship Id="rId10" Type="http://schemas.openxmlformats.org/officeDocument/2006/relationships/hyperlink" Target="https://docs.microsoft.com/en-us/azure/devops/pipelines/process/stages?view=azure-devops" TargetMode="External"/><Relationship Id="rId13" Type="http://schemas.openxmlformats.org/officeDocument/2006/relationships/hyperlink" Target="https://docs.microsoft.com/en-us/azure/devops/pipelines/process/deployment-jobs?view=azure-devops" TargetMode="External"/><Relationship Id="rId12" Type="http://schemas.openxmlformats.org/officeDocument/2006/relationships/hyperlink" Target="https://docs.microsoft.com/en-us/azure/devops/pipelines/process/deployment-group-phases?view=azure-devops" TargetMode="External"/><Relationship Id="rId15" Type="http://schemas.openxmlformats.org/officeDocument/2006/relationships/hyperlink" Target="https://docs.microsoft.com/en-us/azure/devops/pipelines/release/approvals/gates?view=azure-devops" TargetMode="External"/><Relationship Id="rId14" Type="http://schemas.openxmlformats.org/officeDocument/2006/relationships/hyperlink" Target="https://docs.microsoft.com/en-us/azure/devops/pipelines/process/environments?view=azure-devops" TargetMode="External"/><Relationship Id="rId17" Type="http://schemas.openxmlformats.org/officeDocument/2006/relationships/hyperlink" Target="https://docs.microsoft.com/en-us/azure/devops/pipelines/library/service-endpoints?view=azure-devops" TargetMode="External"/><Relationship Id="rId16" Type="http://schemas.openxmlformats.org/officeDocument/2006/relationships/hyperlink" Target="https://docs.microsoft.com/en-us/azure/devops/pipelines/get-started/key-pipelines-concepts?view=azure-devops" TargetMode="External"/><Relationship Id="rId19" Type="http://schemas.openxmlformats.org/officeDocument/2006/relationships/hyperlink" Target="https://docs.microsoft.com/en-us/azure/devops/pipelines/get-started/key-pipelines-concepts?view=azure-devops" TargetMode="External"/><Relationship Id="rId18" Type="http://schemas.openxmlformats.org/officeDocument/2006/relationships/hyperlink" Target="https://docs.microsoft.com/en-us/azure/devops/pipelines/process/service-containers?view=azure-devop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7.png"/><Relationship Id="rId6"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slide" Target="/ppt/slides/slide13.xml"/><Relationship Id="rId4" Type="http://schemas.openxmlformats.org/officeDocument/2006/relationships/slide" Target="/ppt/slides/slide13.xml"/><Relationship Id="rId5"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6.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9.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625044" y="27709"/>
            <a:ext cx="5356656" cy="696192"/>
          </a:xfrm>
          <a:prstGeom prst="rect">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lang="es-CO" sz="3600">
                <a:solidFill>
                  <a:srgbClr val="468AB8"/>
                </a:solidFill>
                <a:latin typeface="Century Gothic"/>
                <a:ea typeface="Century Gothic"/>
                <a:cs typeface="Century Gothic"/>
                <a:sym typeface="Century Gothic"/>
              </a:rPr>
              <a:t>DevOps</a:t>
            </a:r>
            <a:endParaRPr b="1" i="0" sz="6000" u="none" cap="none" strike="noStrike">
              <a:solidFill>
                <a:srgbClr val="468AB8"/>
              </a:solidFill>
              <a:latin typeface="Century Gothic"/>
              <a:ea typeface="Century Gothic"/>
              <a:cs typeface="Century Gothic"/>
              <a:sym typeface="Century Gothic"/>
            </a:endParaRPr>
          </a:p>
        </p:txBody>
      </p:sp>
      <p:pic>
        <p:nvPicPr>
          <p:cNvPr descr="http://images6.fanpop.com/image/photos/34500000/Blue-Wallpaper-colors-34503103-1440-900.png" id="89" name="Google Shape;89;p1"/>
          <p:cNvPicPr preferRelativeResize="0"/>
          <p:nvPr/>
        </p:nvPicPr>
        <p:blipFill rotWithShape="1">
          <a:blip r:embed="rId3">
            <a:alphaModFix/>
          </a:blip>
          <a:srcRect b="0" l="0" r="0" t="0"/>
          <a:stretch/>
        </p:blipFill>
        <p:spPr>
          <a:xfrm>
            <a:off x="-4353" y="1496824"/>
            <a:ext cx="9148353" cy="2570448"/>
          </a:xfrm>
          <a:prstGeom prst="rect">
            <a:avLst/>
          </a:prstGeom>
          <a:noFill/>
          <a:ln>
            <a:noFill/>
          </a:ln>
          <a:effectLst>
            <a:outerShdw blurRad="292100" rotWithShape="0" algn="tl" dir="2700000" dist="139700">
              <a:srgbClr val="333333">
                <a:alpha val="63921"/>
              </a:srgbClr>
            </a:outerShdw>
          </a:effectLst>
        </p:spPr>
      </p:pic>
      <p:sp>
        <p:nvSpPr>
          <p:cNvPr id="90" name="Google Shape;90;p1"/>
          <p:cNvSpPr/>
          <p:nvPr/>
        </p:nvSpPr>
        <p:spPr>
          <a:xfrm>
            <a:off x="8113714" y="0"/>
            <a:ext cx="73025" cy="5143500"/>
          </a:xfrm>
          <a:prstGeom prst="rect">
            <a:avLst/>
          </a:prstGeom>
          <a:solidFill>
            <a:srgbClr val="FFFFFF">
              <a:alpha val="2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 name="Google Shape;91;p1"/>
          <p:cNvSpPr/>
          <p:nvPr/>
        </p:nvSpPr>
        <p:spPr>
          <a:xfrm>
            <a:off x="539751" y="0"/>
            <a:ext cx="144463" cy="5143500"/>
          </a:xfrm>
          <a:prstGeom prst="rect">
            <a:avLst/>
          </a:prstGeom>
          <a:solidFill>
            <a:srgbClr val="FFFFFF">
              <a:alpha val="2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 name="Google Shape;92;p1"/>
          <p:cNvSpPr/>
          <p:nvPr/>
        </p:nvSpPr>
        <p:spPr>
          <a:xfrm>
            <a:off x="611560" y="0"/>
            <a:ext cx="127000" cy="5143500"/>
          </a:xfrm>
          <a:prstGeom prst="rect">
            <a:avLst/>
          </a:prstGeom>
          <a:solidFill>
            <a:srgbClr val="FFFFFF">
              <a:alpha val="2784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 name="Google Shape;93;p1"/>
          <p:cNvSpPr/>
          <p:nvPr/>
        </p:nvSpPr>
        <p:spPr>
          <a:xfrm>
            <a:off x="781685" y="1871696"/>
            <a:ext cx="1906097" cy="1820704"/>
          </a:xfrm>
          <a:prstGeom prst="ellipse">
            <a:avLst/>
          </a:prstGeom>
          <a:solidFill>
            <a:schemeClr val="lt1"/>
          </a:solidFill>
          <a:ln>
            <a:noFill/>
          </a:ln>
        </p:spPr>
        <p:txBody>
          <a:bodyPr anchorCtr="0" anchor="ctr" bIns="0" lIns="0" spcFirstLastPara="1" rIns="91425"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Times New Roman"/>
              <a:ea typeface="Times New Roman"/>
              <a:cs typeface="Times New Roman"/>
              <a:sym typeface="Times New Roman"/>
            </a:endParaRPr>
          </a:p>
        </p:txBody>
      </p:sp>
      <p:sp>
        <p:nvSpPr>
          <p:cNvPr id="94" name="Google Shape;94;p1"/>
          <p:cNvSpPr txBox="1"/>
          <p:nvPr/>
        </p:nvSpPr>
        <p:spPr>
          <a:xfrm>
            <a:off x="870809" y="2402569"/>
            <a:ext cx="1860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lang="es-CO">
                <a:solidFill>
                  <a:srgbClr val="262626"/>
                </a:solidFill>
                <a:latin typeface="Century Gothic"/>
                <a:ea typeface="Century Gothic"/>
                <a:cs typeface="Century Gothic"/>
                <a:sym typeface="Century Gothic"/>
              </a:rPr>
              <a:t>DevOps</a:t>
            </a:r>
            <a:endParaRPr>
              <a:solidFill>
                <a:srgbClr val="262626"/>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Arial"/>
              <a:buNone/>
            </a:pPr>
            <a:r>
              <a:rPr lang="es-CO">
                <a:solidFill>
                  <a:srgbClr val="262626"/>
                </a:solidFill>
                <a:latin typeface="Century Gothic"/>
                <a:ea typeface="Century Gothic"/>
                <a:cs typeface="Century Gothic"/>
                <a:sym typeface="Century Gothic"/>
              </a:rPr>
              <a:t>DevSecOps</a:t>
            </a:r>
            <a:endParaRPr>
              <a:solidFill>
                <a:srgbClr val="262626"/>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2000"/>
                                        <p:tgtEl>
                                          <p:spTgt spid="94"/>
                                        </p:tgtEl>
                                      </p:cBhvr>
                                    </p:animEffect>
                                  </p:childTnLst>
                                </p:cTn>
                              </p:par>
                              <p:par>
                                <p:cTn fill="hold" nodeType="withEffect" presetClass="entr" presetID="10" presetSubtype="0">
                                  <p:stCondLst>
                                    <p:cond delay="280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par>
                          <p:cTn fill="hold">
                            <p:stCondLst>
                              <p:cond delay="2000"/>
                            </p:stCondLst>
                            <p:childTnLst>
                              <p:par>
                                <p:cTn fill="hold" nodeType="afterEffect" presetClass="exit" presetID="10" presetSubtype="0">
                                  <p:stCondLst>
                                    <p:cond delay="4100"/>
                                  </p:stCondLst>
                                  <p:childTnLst>
                                    <p:animEffect filter="fade" transition="out">
                                      <p:cBhvr>
                                        <p:cTn dur="1000"/>
                                        <p:tgtEl>
                                          <p:spTgt spid="91"/>
                                        </p:tgtEl>
                                      </p:cBhvr>
                                    </p:animEffect>
                                    <p:set>
                                      <p:cBhvr>
                                        <p:cTn dur="1" fill="hold">
                                          <p:stCondLst>
                                            <p:cond delay="1000"/>
                                          </p:stCondLst>
                                        </p:cTn>
                                        <p:tgtEl>
                                          <p:spTgt spid="91"/>
                                        </p:tgtEl>
                                        <p:attrNameLst>
                                          <p:attrName>style.visibility</p:attrName>
                                        </p:attrNameLst>
                                      </p:cBhvr>
                                      <p:to>
                                        <p:strVal val="hidden"/>
                                      </p:to>
                                    </p:set>
                                  </p:childTnLst>
                                </p:cTn>
                              </p:par>
                              <p:par>
                                <p:cTn fill="hold" nodeType="withEffect" presetClass="entr" presetID="10" presetSubtype="0">
                                  <p:stCondLst>
                                    <p:cond delay="4100"/>
                                  </p:stCondLst>
                                  <p:childTnLst>
                                    <p:set>
                                      <p:cBhvr>
                                        <p:cTn dur="1" fill="hold">
                                          <p:stCondLst>
                                            <p:cond delay="0"/>
                                          </p:stCondLst>
                                        </p:cTn>
                                        <p:tgtEl>
                                          <p:spTgt spid="92"/>
                                        </p:tgtEl>
                                        <p:attrNameLst>
                                          <p:attrName>style.visibility</p:attrName>
                                        </p:attrNameLst>
                                      </p:cBhvr>
                                      <p:to>
                                        <p:strVal val="visible"/>
                                      </p:to>
                                    </p:set>
                                    <p:animEffect filter="fade" transition="in">
                                      <p:cBhvr>
                                        <p:cTn dur="500"/>
                                        <p:tgtEl>
                                          <p:spTgt spid="92"/>
                                        </p:tgtEl>
                                      </p:cBhvr>
                                    </p:animEffect>
                                  </p:childTnLst>
                                </p:cTn>
                              </p:par>
                            </p:childTnLst>
                          </p:cTn>
                        </p:par>
                        <p:par>
                          <p:cTn fill="hold">
                            <p:stCondLst>
                              <p:cond delay="3000"/>
                            </p:stCondLst>
                            <p:childTnLst>
                              <p:par>
                                <p:cTn fill="hold" nodeType="afterEffect" presetClass="exit" presetID="10" presetSubtype="0">
                                  <p:stCondLst>
                                    <p:cond delay="5100"/>
                                  </p:stCondLst>
                                  <p:childTnLst>
                                    <p:animEffect filter="fade" transition="out">
                                      <p:cBhvr>
                                        <p:cTn dur="500"/>
                                        <p:tgtEl>
                                          <p:spTgt spid="92"/>
                                        </p:tgtEl>
                                      </p:cBhvr>
                                    </p:animEffect>
                                    <p:set>
                                      <p:cBhvr>
                                        <p:cTn dur="1" fill="hold">
                                          <p:stCondLst>
                                            <p:cond delay="500"/>
                                          </p:stCondLst>
                                        </p:cTn>
                                        <p:tgtEl>
                                          <p:spTgt spid="92"/>
                                        </p:tgtEl>
                                        <p:attrNameLst>
                                          <p:attrName>style.visibility</p:attrName>
                                        </p:attrNameLst>
                                      </p:cBhvr>
                                      <p:to>
                                        <p:strVal val="hidden"/>
                                      </p:to>
                                    </p:set>
                                  </p:childTnLst>
                                </p:cTn>
                              </p:par>
                              <p:par>
                                <p:cTn fill="hold" nodeType="withEffect" presetClass="entr" presetID="10" presetSubtype="0">
                                  <p:stCondLst>
                                    <p:cond delay="4900"/>
                                  </p:stCondLst>
                                  <p:childTnLst>
                                    <p:set>
                                      <p:cBhvr>
                                        <p:cTn dur="1" fill="hold">
                                          <p:stCondLst>
                                            <p:cond delay="0"/>
                                          </p:stCondLst>
                                        </p:cTn>
                                        <p:tgtEl>
                                          <p:spTgt spid="90"/>
                                        </p:tgtEl>
                                        <p:attrNameLst>
                                          <p:attrName>style.visibility</p:attrName>
                                        </p:attrNameLst>
                                      </p:cBhvr>
                                      <p:to>
                                        <p:strVal val="visible"/>
                                      </p:to>
                                    </p:set>
                                    <p:animEffect filter="fade" transition="in">
                                      <p:cBhvr>
                                        <p:cTn dur="500"/>
                                        <p:tgtEl>
                                          <p:spTgt spid="90"/>
                                        </p:tgtEl>
                                      </p:cBhvr>
                                    </p:animEffect>
                                  </p:childTnLst>
                                </p:cTn>
                              </p:par>
                            </p:childTnLst>
                          </p:cTn>
                        </p:par>
                        <p:par>
                          <p:cTn fill="hold">
                            <p:stCondLst>
                              <p:cond delay="3500"/>
                            </p:stCondLst>
                            <p:childTnLst>
                              <p:par>
                                <p:cTn fill="hold" nodeType="afterEffect" presetClass="exit" presetID="10" presetSubtype="0">
                                  <p:stCondLst>
                                    <p:cond delay="5900"/>
                                  </p:stCondLst>
                                  <p:childTnLst>
                                    <p:animEffect filter="fade" transition="out">
                                      <p:cBhvr>
                                        <p:cTn dur="500"/>
                                        <p:tgtEl>
                                          <p:spTgt spid="90"/>
                                        </p:tgtEl>
                                      </p:cBhvr>
                                    </p:animEffect>
                                    <p:set>
                                      <p:cBhvr>
                                        <p:cTn dur="1" fill="hold">
                                          <p:stCondLst>
                                            <p:cond delay="500"/>
                                          </p:stCondLst>
                                        </p:cTn>
                                        <p:tgtEl>
                                          <p:spTgt spid="9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12796f984ed_0_15"/>
          <p:cNvSpPr txBox="1"/>
          <p:nvPr>
            <p:ph type="ctrTitle"/>
          </p:nvPr>
        </p:nvSpPr>
        <p:spPr>
          <a:xfrm>
            <a:off x="656549" y="2919475"/>
            <a:ext cx="2441700" cy="110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Pipelines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2796f984ed_0_21"/>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Que es un Pipeline</a:t>
            </a:r>
            <a:endParaRPr/>
          </a:p>
        </p:txBody>
      </p:sp>
      <p:sp>
        <p:nvSpPr>
          <p:cNvPr id="166" name="Google Shape;166;g12796f984ed_0_21"/>
          <p:cNvSpPr txBox="1"/>
          <p:nvPr>
            <p:ph idx="1" type="body"/>
          </p:nvPr>
        </p:nvSpPr>
        <p:spPr>
          <a:xfrm>
            <a:off x="356708" y="3549339"/>
            <a:ext cx="8430600" cy="6513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s-CO"/>
              <a:t>Un pipeline es un conjunto ordenado  de tareas que se orientan a lograr CI, CD, CT…</a:t>
            </a:r>
            <a:endParaRPr/>
          </a:p>
          <a:p>
            <a:pPr indent="0" lvl="0" marL="0" rtl="0" algn="l">
              <a:spcBef>
                <a:spcPts val="480"/>
              </a:spcBef>
              <a:spcAft>
                <a:spcPts val="0"/>
              </a:spcAft>
              <a:buNone/>
            </a:pPr>
            <a:r>
              <a:rPr lang="es-CO"/>
              <a:t>El Pipeline es …</a:t>
            </a:r>
            <a:endParaRPr/>
          </a:p>
        </p:txBody>
      </p:sp>
      <p:pic>
        <p:nvPicPr>
          <p:cNvPr id="167" name="Google Shape;167;g12796f984ed_0_21"/>
          <p:cNvPicPr preferRelativeResize="0"/>
          <p:nvPr/>
        </p:nvPicPr>
        <p:blipFill>
          <a:blip r:embed="rId3">
            <a:alphaModFix/>
          </a:blip>
          <a:stretch>
            <a:fillRect/>
          </a:stretch>
        </p:blipFill>
        <p:spPr>
          <a:xfrm>
            <a:off x="723900" y="738200"/>
            <a:ext cx="7696200" cy="2381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12796f984ed_1_24"/>
          <p:cNvSpPr txBox="1"/>
          <p:nvPr>
            <p:ph type="title"/>
          </p:nvPr>
        </p:nvSpPr>
        <p:spPr>
          <a:xfrm>
            <a:off x="295953" y="306621"/>
            <a:ext cx="5640300" cy="265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Azure Pipeline</a:t>
            </a:r>
            <a:endParaRPr/>
          </a:p>
        </p:txBody>
      </p:sp>
      <p:sp>
        <p:nvSpPr>
          <p:cNvPr id="174" name="Google Shape;174;g12796f984ed_1_24"/>
          <p:cNvSpPr txBox="1"/>
          <p:nvPr>
            <p:ph idx="1" type="body"/>
          </p:nvPr>
        </p:nvSpPr>
        <p:spPr>
          <a:xfrm>
            <a:off x="163275" y="763575"/>
            <a:ext cx="8744100" cy="644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Clr>
                <a:schemeClr val="dk1"/>
              </a:buClr>
              <a:buSzPts val="1100"/>
              <a:buFont typeface="Arial"/>
              <a:buNone/>
            </a:pPr>
            <a:r>
              <a:rPr lang="es-CO" sz="1600"/>
              <a:t>Azure Pipeline es una herramienta que permite automatizar procesos de  pruebas, integración y despliegue del código de un proyecto. Esta combina procesos de DevOps como lo son CI, CD y CT.</a:t>
            </a:r>
            <a:endParaRPr sz="1600"/>
          </a:p>
          <a:p>
            <a:pPr indent="0" lvl="0" marL="0" rtl="0" algn="l">
              <a:spcBef>
                <a:spcPts val="480"/>
              </a:spcBef>
              <a:spcAft>
                <a:spcPts val="0"/>
              </a:spcAft>
              <a:buClr>
                <a:schemeClr val="dk1"/>
              </a:buClr>
              <a:buSzPts val="1100"/>
              <a:buFont typeface="Arial"/>
              <a:buNone/>
            </a:pPr>
            <a:r>
              <a:t/>
            </a:r>
            <a:endParaRPr sz="1800"/>
          </a:p>
          <a:p>
            <a:pPr indent="0" lvl="0" marL="0" rtl="0" algn="l">
              <a:spcBef>
                <a:spcPts val="480"/>
              </a:spcBef>
              <a:spcAft>
                <a:spcPts val="0"/>
              </a:spcAft>
              <a:buClr>
                <a:schemeClr val="dk1"/>
              </a:buClr>
              <a:buSzPts val="1100"/>
              <a:buFont typeface="Arial"/>
              <a:buNone/>
            </a:pPr>
            <a:r>
              <a:t/>
            </a:r>
            <a:endParaRPr sz="1800"/>
          </a:p>
          <a:p>
            <a:pPr indent="0" lvl="0" marL="0" rtl="0" algn="l">
              <a:spcBef>
                <a:spcPts val="480"/>
              </a:spcBef>
              <a:spcAft>
                <a:spcPts val="0"/>
              </a:spcAft>
              <a:buClr>
                <a:schemeClr val="dk1"/>
              </a:buClr>
              <a:buSzPts val="1100"/>
              <a:buFont typeface="Arial"/>
              <a:buNone/>
            </a:pPr>
            <a:r>
              <a:t/>
            </a:r>
            <a:endParaRPr sz="1900"/>
          </a:p>
          <a:p>
            <a:pPr indent="0" lvl="0" marL="0" rtl="0" algn="l">
              <a:spcBef>
                <a:spcPts val="480"/>
              </a:spcBef>
              <a:spcAft>
                <a:spcPts val="0"/>
              </a:spcAft>
              <a:buClr>
                <a:schemeClr val="dk1"/>
              </a:buClr>
              <a:buSzPts val="1100"/>
              <a:buFont typeface="Arial"/>
              <a:buNone/>
            </a:pPr>
            <a:r>
              <a:t/>
            </a:r>
            <a:endParaRPr sz="1900"/>
          </a:p>
          <a:p>
            <a:pPr indent="0" lvl="0" marL="0" rtl="0" algn="l">
              <a:spcBef>
                <a:spcPts val="480"/>
              </a:spcBef>
              <a:spcAft>
                <a:spcPts val="0"/>
              </a:spcAft>
              <a:buClr>
                <a:schemeClr val="dk1"/>
              </a:buClr>
              <a:buSzPts val="1100"/>
              <a:buFont typeface="Arial"/>
              <a:buNone/>
            </a:pPr>
            <a:r>
              <a:t/>
            </a:r>
            <a:endParaRPr sz="1900"/>
          </a:p>
        </p:txBody>
      </p:sp>
      <p:cxnSp>
        <p:nvCxnSpPr>
          <p:cNvPr id="175" name="Google Shape;175;g12796f984ed_1_24"/>
          <p:cNvCxnSpPr>
            <a:stCxn id="176" idx="2"/>
            <a:endCxn id="177" idx="0"/>
          </p:cNvCxnSpPr>
          <p:nvPr/>
        </p:nvCxnSpPr>
        <p:spPr>
          <a:xfrm flipH="1" rot="-5400000">
            <a:off x="2860063" y="2323790"/>
            <a:ext cx="517200" cy="981300"/>
          </a:xfrm>
          <a:prstGeom prst="bentConnector3">
            <a:avLst>
              <a:gd fmla="val 50002" name="adj1"/>
            </a:avLst>
          </a:prstGeom>
          <a:noFill/>
          <a:ln cap="flat" cmpd="sng" w="9525">
            <a:solidFill>
              <a:srgbClr val="C2C2C2"/>
            </a:solidFill>
            <a:prstDash val="solid"/>
            <a:miter lim="8000"/>
            <a:headEnd len="sm" w="sm" type="none"/>
            <a:tailEnd len="sm" w="sm" type="none"/>
          </a:ln>
        </p:spPr>
      </p:cxnSp>
      <p:cxnSp>
        <p:nvCxnSpPr>
          <p:cNvPr id="178" name="Google Shape;178;g12796f984ed_1_24"/>
          <p:cNvCxnSpPr>
            <a:stCxn id="179" idx="0"/>
            <a:endCxn id="176" idx="2"/>
          </p:cNvCxnSpPr>
          <p:nvPr/>
        </p:nvCxnSpPr>
        <p:spPr>
          <a:xfrm rot="-5400000">
            <a:off x="1676655" y="2121614"/>
            <a:ext cx="517200" cy="1385700"/>
          </a:xfrm>
          <a:prstGeom prst="bentConnector3">
            <a:avLst>
              <a:gd fmla="val 50002" name="adj1"/>
            </a:avLst>
          </a:prstGeom>
          <a:noFill/>
          <a:ln cap="flat" cmpd="sng" w="9525">
            <a:solidFill>
              <a:srgbClr val="C2C2C2"/>
            </a:solidFill>
            <a:prstDash val="solid"/>
            <a:miter lim="8000"/>
            <a:headEnd len="sm" w="sm" type="none"/>
            <a:tailEnd len="sm" w="sm" type="none"/>
          </a:ln>
        </p:spPr>
      </p:cxnSp>
      <p:cxnSp>
        <p:nvCxnSpPr>
          <p:cNvPr id="180" name="Google Shape;180;g12796f984ed_1_24"/>
          <p:cNvCxnSpPr>
            <a:stCxn id="179" idx="2"/>
            <a:endCxn id="181" idx="0"/>
          </p:cNvCxnSpPr>
          <p:nvPr/>
        </p:nvCxnSpPr>
        <p:spPr>
          <a:xfrm flipH="1" rot="-5400000">
            <a:off x="1278105" y="3337689"/>
            <a:ext cx="517200" cy="588600"/>
          </a:xfrm>
          <a:prstGeom prst="bentConnector3">
            <a:avLst>
              <a:gd fmla="val 50006" name="adj1"/>
            </a:avLst>
          </a:prstGeom>
          <a:noFill/>
          <a:ln cap="flat" cmpd="sng" w="9525">
            <a:solidFill>
              <a:srgbClr val="C2C2C2"/>
            </a:solidFill>
            <a:prstDash val="solid"/>
            <a:miter lim="8000"/>
            <a:headEnd len="sm" w="sm" type="none"/>
            <a:tailEnd len="sm" w="sm" type="none"/>
          </a:ln>
        </p:spPr>
      </p:cxnSp>
      <p:cxnSp>
        <p:nvCxnSpPr>
          <p:cNvPr id="182" name="Google Shape;182;g12796f984ed_1_24"/>
          <p:cNvCxnSpPr>
            <a:stCxn id="183" idx="0"/>
            <a:endCxn id="179" idx="2"/>
          </p:cNvCxnSpPr>
          <p:nvPr/>
        </p:nvCxnSpPr>
        <p:spPr>
          <a:xfrm rot="-5400000">
            <a:off x="738405" y="3386805"/>
            <a:ext cx="517200" cy="490500"/>
          </a:xfrm>
          <a:prstGeom prst="bentConnector3">
            <a:avLst>
              <a:gd fmla="val 50006" name="adj1"/>
            </a:avLst>
          </a:prstGeom>
          <a:noFill/>
          <a:ln cap="flat" cmpd="sng" w="9525">
            <a:solidFill>
              <a:srgbClr val="C2C2C2"/>
            </a:solidFill>
            <a:prstDash val="solid"/>
            <a:miter lim="8000"/>
            <a:headEnd len="sm" w="sm" type="none"/>
            <a:tailEnd len="sm" w="sm" type="none"/>
          </a:ln>
        </p:spPr>
      </p:cxnSp>
      <p:cxnSp>
        <p:nvCxnSpPr>
          <p:cNvPr id="184" name="Google Shape;184;g12796f984ed_1_24"/>
          <p:cNvCxnSpPr>
            <a:stCxn id="177" idx="2"/>
            <a:endCxn id="185" idx="0"/>
          </p:cNvCxnSpPr>
          <p:nvPr/>
        </p:nvCxnSpPr>
        <p:spPr>
          <a:xfrm flipH="1" rot="-5400000">
            <a:off x="3632996" y="3349689"/>
            <a:ext cx="517500" cy="564900"/>
          </a:xfrm>
          <a:prstGeom prst="bentConnector3">
            <a:avLst>
              <a:gd fmla="val 49992" name="adj1"/>
            </a:avLst>
          </a:prstGeom>
          <a:noFill/>
          <a:ln cap="flat" cmpd="sng" w="9525">
            <a:solidFill>
              <a:srgbClr val="C2C2C2"/>
            </a:solidFill>
            <a:prstDash val="solid"/>
            <a:miter lim="8000"/>
            <a:headEnd len="sm" w="sm" type="none"/>
            <a:tailEnd len="sm" w="sm" type="none"/>
          </a:ln>
        </p:spPr>
      </p:cxnSp>
      <p:cxnSp>
        <p:nvCxnSpPr>
          <p:cNvPr id="186" name="Google Shape;186;g12796f984ed_1_24"/>
          <p:cNvCxnSpPr>
            <a:stCxn id="187" idx="0"/>
            <a:endCxn id="177" idx="2"/>
          </p:cNvCxnSpPr>
          <p:nvPr/>
        </p:nvCxnSpPr>
        <p:spPr>
          <a:xfrm rot="-5400000">
            <a:off x="3068105" y="3349616"/>
            <a:ext cx="517200" cy="564900"/>
          </a:xfrm>
          <a:prstGeom prst="bentConnector3">
            <a:avLst>
              <a:gd fmla="val 50008" name="adj1"/>
            </a:avLst>
          </a:prstGeom>
          <a:noFill/>
          <a:ln cap="flat" cmpd="sng" w="9525">
            <a:solidFill>
              <a:srgbClr val="C2C2C2"/>
            </a:solidFill>
            <a:prstDash val="solid"/>
            <a:miter lim="8000"/>
            <a:headEnd len="sm" w="sm" type="none"/>
            <a:tailEnd len="sm" w="sm" type="none"/>
          </a:ln>
        </p:spPr>
      </p:cxnSp>
      <p:grpSp>
        <p:nvGrpSpPr>
          <p:cNvPr id="188" name="Google Shape;188;g12796f984ed_1_24"/>
          <p:cNvGrpSpPr/>
          <p:nvPr/>
        </p:nvGrpSpPr>
        <p:grpSpPr>
          <a:xfrm>
            <a:off x="1911720" y="2255507"/>
            <a:ext cx="1432586" cy="300333"/>
            <a:chOff x="3802950" y="1145950"/>
            <a:chExt cx="1538100" cy="442513"/>
          </a:xfrm>
        </p:grpSpPr>
        <p:sp>
          <p:nvSpPr>
            <p:cNvPr id="176" name="Google Shape;176;g12796f984ed_1_24"/>
            <p:cNvSpPr txBox="1"/>
            <p:nvPr/>
          </p:nvSpPr>
          <p:spPr>
            <a:xfrm>
              <a:off x="3802950" y="1145963"/>
              <a:ext cx="1538100" cy="442500"/>
            </a:xfrm>
            <a:prstGeom prst="rect">
              <a:avLst/>
            </a:prstGeom>
            <a:solidFill>
              <a:srgbClr val="93C47D"/>
            </a:solidFill>
            <a:ln cap="flat" cmpd="sng" w="19050">
              <a:solidFill>
                <a:srgbClr val="155B54"/>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s-CO" sz="1000">
                  <a:solidFill>
                    <a:srgbClr val="FFFFFF"/>
                  </a:solidFill>
                  <a:latin typeface="Roboto"/>
                  <a:ea typeface="Roboto"/>
                  <a:cs typeface="Roboto"/>
                  <a:sym typeface="Roboto"/>
                </a:rPr>
                <a:t>Pipelines Azure</a:t>
              </a:r>
              <a:endParaRPr sz="1000">
                <a:solidFill>
                  <a:srgbClr val="FFFFFF"/>
                </a:solidFill>
                <a:latin typeface="Roboto"/>
                <a:ea typeface="Roboto"/>
                <a:cs typeface="Roboto"/>
                <a:sym typeface="Roboto"/>
              </a:endParaRPr>
            </a:p>
          </p:txBody>
        </p:sp>
        <p:sp>
          <p:nvSpPr>
            <p:cNvPr id="189" name="Google Shape;189;g12796f984ed_1_24"/>
            <p:cNvSpPr/>
            <p:nvPr/>
          </p:nvSpPr>
          <p:spPr>
            <a:xfrm>
              <a:off x="3802950" y="1145950"/>
              <a:ext cx="1538100" cy="528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g12796f984ed_1_24"/>
          <p:cNvGrpSpPr/>
          <p:nvPr/>
        </p:nvGrpSpPr>
        <p:grpSpPr>
          <a:xfrm>
            <a:off x="728295" y="3073056"/>
            <a:ext cx="1028220" cy="300333"/>
            <a:chOff x="2032650" y="2350450"/>
            <a:chExt cx="1538100" cy="442513"/>
          </a:xfrm>
        </p:grpSpPr>
        <p:sp>
          <p:nvSpPr>
            <p:cNvPr id="179" name="Google Shape;179;g12796f984ed_1_24"/>
            <p:cNvSpPr txBox="1"/>
            <p:nvPr/>
          </p:nvSpPr>
          <p:spPr>
            <a:xfrm>
              <a:off x="2032650" y="2350463"/>
              <a:ext cx="1538100" cy="442500"/>
            </a:xfrm>
            <a:prstGeom prst="rect">
              <a:avLst/>
            </a:prstGeom>
            <a:solidFill>
              <a:srgbClr val="F6B26B"/>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s-CO" sz="1000">
                  <a:solidFill>
                    <a:srgbClr val="FFFFFF"/>
                  </a:solidFill>
                  <a:latin typeface="Roboto"/>
                  <a:ea typeface="Roboto"/>
                  <a:cs typeface="Roboto"/>
                  <a:sym typeface="Roboto"/>
                </a:rPr>
                <a:t>YAML</a:t>
              </a:r>
              <a:endParaRPr sz="1000">
                <a:solidFill>
                  <a:srgbClr val="FFFFFF"/>
                </a:solidFill>
                <a:latin typeface="Roboto"/>
                <a:ea typeface="Roboto"/>
                <a:cs typeface="Roboto"/>
                <a:sym typeface="Roboto"/>
              </a:endParaRPr>
            </a:p>
          </p:txBody>
        </p:sp>
        <p:sp>
          <p:nvSpPr>
            <p:cNvPr id="191" name="Google Shape;191;g12796f984ed_1_24"/>
            <p:cNvSpPr/>
            <p:nvPr/>
          </p:nvSpPr>
          <p:spPr>
            <a:xfrm>
              <a:off x="2032650" y="2350450"/>
              <a:ext cx="1538100" cy="52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g12796f984ed_1_24"/>
          <p:cNvGrpSpPr/>
          <p:nvPr/>
        </p:nvGrpSpPr>
        <p:grpSpPr>
          <a:xfrm>
            <a:off x="3095186" y="3073056"/>
            <a:ext cx="1028220" cy="300333"/>
            <a:chOff x="5573250" y="2350450"/>
            <a:chExt cx="1538100" cy="442513"/>
          </a:xfrm>
        </p:grpSpPr>
        <p:sp>
          <p:nvSpPr>
            <p:cNvPr id="177" name="Google Shape;177;g12796f984ed_1_24"/>
            <p:cNvSpPr txBox="1"/>
            <p:nvPr/>
          </p:nvSpPr>
          <p:spPr>
            <a:xfrm>
              <a:off x="5573250" y="2350463"/>
              <a:ext cx="1538100" cy="442500"/>
            </a:xfrm>
            <a:prstGeom prst="rect">
              <a:avLst/>
            </a:prstGeom>
            <a:solidFill>
              <a:srgbClr val="6A9955"/>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s-CO" sz="1000">
                  <a:solidFill>
                    <a:srgbClr val="FFFFFF"/>
                  </a:solidFill>
                  <a:latin typeface="Roboto"/>
                  <a:ea typeface="Roboto"/>
                  <a:cs typeface="Roboto"/>
                  <a:sym typeface="Roboto"/>
                </a:rPr>
                <a:t>Clásicos</a:t>
              </a:r>
              <a:endParaRPr sz="1000">
                <a:solidFill>
                  <a:srgbClr val="FFFFFF"/>
                </a:solidFill>
                <a:latin typeface="Roboto"/>
                <a:ea typeface="Roboto"/>
                <a:cs typeface="Roboto"/>
                <a:sym typeface="Roboto"/>
              </a:endParaRPr>
            </a:p>
          </p:txBody>
        </p:sp>
        <p:sp>
          <p:nvSpPr>
            <p:cNvPr id="193" name="Google Shape;193;g12796f984ed_1_24"/>
            <p:cNvSpPr/>
            <p:nvPr/>
          </p:nvSpPr>
          <p:spPr>
            <a:xfrm>
              <a:off x="5573250" y="2350450"/>
              <a:ext cx="1538100" cy="52800"/>
            </a:xfrm>
            <a:prstGeom prst="rect">
              <a:avLst/>
            </a:prstGeom>
            <a:solidFill>
              <a:srgbClr val="6A99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g12796f984ed_1_24"/>
          <p:cNvGrpSpPr/>
          <p:nvPr/>
        </p:nvGrpSpPr>
        <p:grpSpPr>
          <a:xfrm>
            <a:off x="3660179" y="3890785"/>
            <a:ext cx="1028220" cy="714082"/>
            <a:chOff x="6418500" y="3555025"/>
            <a:chExt cx="1538100" cy="442513"/>
          </a:xfrm>
        </p:grpSpPr>
        <p:sp>
          <p:nvSpPr>
            <p:cNvPr id="185" name="Google Shape;185;g12796f984ed_1_24"/>
            <p:cNvSpPr txBox="1"/>
            <p:nvPr/>
          </p:nvSpPr>
          <p:spPr>
            <a:xfrm>
              <a:off x="6418500" y="3555038"/>
              <a:ext cx="1538100" cy="442500"/>
            </a:xfrm>
            <a:prstGeom prst="rect">
              <a:avLst/>
            </a:prstGeom>
            <a:solidFill>
              <a:srgbClr val="249C90"/>
            </a:solidFill>
            <a:ln cap="flat" cmpd="sng" w="19050">
              <a:solidFill>
                <a:srgbClr val="249C90"/>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s-CO" sz="1000">
                  <a:solidFill>
                    <a:srgbClr val="FFFFFF"/>
                  </a:solidFill>
                  <a:latin typeface="Roboto"/>
                  <a:ea typeface="Roboto"/>
                  <a:cs typeface="Roboto"/>
                  <a:sym typeface="Roboto"/>
                </a:rPr>
                <a:t>CD</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s-CO" sz="1000">
                  <a:solidFill>
                    <a:srgbClr val="FFFFFF"/>
                  </a:solidFill>
                  <a:latin typeface="Roboto"/>
                  <a:ea typeface="Roboto"/>
                  <a:cs typeface="Roboto"/>
                  <a:sym typeface="Roboto"/>
                </a:rPr>
                <a:t>Classic Release</a:t>
              </a:r>
              <a:endParaRPr sz="1000">
                <a:solidFill>
                  <a:srgbClr val="FFFFFF"/>
                </a:solidFill>
                <a:latin typeface="Roboto"/>
                <a:ea typeface="Roboto"/>
                <a:cs typeface="Roboto"/>
                <a:sym typeface="Roboto"/>
              </a:endParaRPr>
            </a:p>
          </p:txBody>
        </p:sp>
        <p:sp>
          <p:nvSpPr>
            <p:cNvPr id="195" name="Google Shape;195;g12796f984ed_1_24"/>
            <p:cNvSpPr/>
            <p:nvPr/>
          </p:nvSpPr>
          <p:spPr>
            <a:xfrm>
              <a:off x="6418500" y="3555025"/>
              <a:ext cx="1538100" cy="5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g12796f984ed_1_24"/>
          <p:cNvGrpSpPr/>
          <p:nvPr/>
        </p:nvGrpSpPr>
        <p:grpSpPr>
          <a:xfrm>
            <a:off x="2530145" y="3890666"/>
            <a:ext cx="1028231" cy="714112"/>
            <a:chOff x="4727983" y="3555017"/>
            <a:chExt cx="1538117" cy="673500"/>
          </a:xfrm>
        </p:grpSpPr>
        <p:sp>
          <p:nvSpPr>
            <p:cNvPr id="187" name="Google Shape;187;g12796f984ed_1_24"/>
            <p:cNvSpPr txBox="1"/>
            <p:nvPr/>
          </p:nvSpPr>
          <p:spPr>
            <a:xfrm>
              <a:off x="4727983" y="3555017"/>
              <a:ext cx="1538100" cy="673500"/>
            </a:xfrm>
            <a:prstGeom prst="rect">
              <a:avLst/>
            </a:prstGeom>
            <a:solidFill>
              <a:srgbClr val="249C90"/>
            </a:solidFill>
            <a:ln cap="flat" cmpd="sng" w="19050">
              <a:solidFill>
                <a:srgbClr val="249C90"/>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s-CO" sz="1000">
                  <a:solidFill>
                    <a:srgbClr val="FFFFFF"/>
                  </a:solidFill>
                  <a:latin typeface="Roboto"/>
                  <a:ea typeface="Roboto"/>
                  <a:cs typeface="Roboto"/>
                  <a:sym typeface="Roboto"/>
                </a:rPr>
                <a:t>CI </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s-CO" sz="1000">
                  <a:solidFill>
                    <a:srgbClr val="FFFFFF"/>
                  </a:solidFill>
                  <a:latin typeface="Roboto"/>
                  <a:ea typeface="Roboto"/>
                  <a:cs typeface="Roboto"/>
                  <a:sym typeface="Roboto"/>
                </a:rPr>
                <a:t>Classic Build</a:t>
              </a:r>
              <a:endParaRPr sz="1000">
                <a:solidFill>
                  <a:srgbClr val="FFFFFF"/>
                </a:solidFill>
                <a:latin typeface="Roboto"/>
                <a:ea typeface="Roboto"/>
                <a:cs typeface="Roboto"/>
                <a:sym typeface="Roboto"/>
              </a:endParaRPr>
            </a:p>
          </p:txBody>
        </p:sp>
        <p:sp>
          <p:nvSpPr>
            <p:cNvPr id="197" name="Google Shape;197;g12796f984ed_1_24"/>
            <p:cNvSpPr/>
            <p:nvPr/>
          </p:nvSpPr>
          <p:spPr>
            <a:xfrm>
              <a:off x="4728000" y="3555100"/>
              <a:ext cx="1538100" cy="5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g12796f984ed_1_24"/>
          <p:cNvGrpSpPr/>
          <p:nvPr/>
        </p:nvGrpSpPr>
        <p:grpSpPr>
          <a:xfrm>
            <a:off x="1340240" y="3890655"/>
            <a:ext cx="981308" cy="714107"/>
            <a:chOff x="2877900" y="3555038"/>
            <a:chExt cx="1538100" cy="442500"/>
          </a:xfrm>
        </p:grpSpPr>
        <p:sp>
          <p:nvSpPr>
            <p:cNvPr id="181" name="Google Shape;181;g12796f984ed_1_24"/>
            <p:cNvSpPr txBox="1"/>
            <p:nvPr/>
          </p:nvSpPr>
          <p:spPr>
            <a:xfrm>
              <a:off x="2877900" y="3555038"/>
              <a:ext cx="1538100" cy="442500"/>
            </a:xfrm>
            <a:prstGeom prst="rect">
              <a:avLst/>
            </a:prstGeom>
            <a:solidFill>
              <a:srgbClr val="E69138"/>
            </a:solidFill>
            <a:ln cap="flat" cmpd="sng" w="19050">
              <a:solidFill>
                <a:srgbClr val="249C90"/>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s-CO" sz="1000">
                  <a:solidFill>
                    <a:srgbClr val="FFFFFF"/>
                  </a:solidFill>
                  <a:latin typeface="Roboto"/>
                  <a:ea typeface="Roboto"/>
                  <a:cs typeface="Roboto"/>
                  <a:sym typeface="Roboto"/>
                </a:rPr>
                <a:t>CD</a:t>
              </a:r>
              <a:endParaRPr sz="1000">
                <a:solidFill>
                  <a:srgbClr val="FFFFFF"/>
                </a:solidFill>
                <a:latin typeface="Roboto"/>
                <a:ea typeface="Roboto"/>
                <a:cs typeface="Roboto"/>
                <a:sym typeface="Roboto"/>
              </a:endParaRPr>
            </a:p>
          </p:txBody>
        </p:sp>
        <p:sp>
          <p:nvSpPr>
            <p:cNvPr id="199" name="Google Shape;199;g12796f984ed_1_24"/>
            <p:cNvSpPr/>
            <p:nvPr/>
          </p:nvSpPr>
          <p:spPr>
            <a:xfrm>
              <a:off x="2877900" y="3555100"/>
              <a:ext cx="1538100" cy="52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g12796f984ed_1_24"/>
          <p:cNvGrpSpPr/>
          <p:nvPr/>
        </p:nvGrpSpPr>
        <p:grpSpPr>
          <a:xfrm>
            <a:off x="163278" y="3890655"/>
            <a:ext cx="1176954" cy="714107"/>
            <a:chOff x="1187400" y="3555038"/>
            <a:chExt cx="1538100" cy="442500"/>
          </a:xfrm>
        </p:grpSpPr>
        <p:sp>
          <p:nvSpPr>
            <p:cNvPr id="183" name="Google Shape;183;g12796f984ed_1_24"/>
            <p:cNvSpPr txBox="1"/>
            <p:nvPr/>
          </p:nvSpPr>
          <p:spPr>
            <a:xfrm>
              <a:off x="1187400" y="3555038"/>
              <a:ext cx="1538100" cy="442500"/>
            </a:xfrm>
            <a:prstGeom prst="rect">
              <a:avLst/>
            </a:prstGeom>
            <a:solidFill>
              <a:srgbClr val="E69138"/>
            </a:solidFill>
            <a:ln cap="flat" cmpd="sng" w="19050">
              <a:solidFill>
                <a:srgbClr val="249C90"/>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s-CO" sz="1000">
                  <a:solidFill>
                    <a:srgbClr val="FFFFFF"/>
                  </a:solidFill>
                  <a:latin typeface="Roboto"/>
                  <a:ea typeface="Roboto"/>
                  <a:cs typeface="Roboto"/>
                  <a:sym typeface="Roboto"/>
                </a:rPr>
                <a:t>CI </a:t>
              </a:r>
              <a:endParaRPr sz="1000">
                <a:solidFill>
                  <a:srgbClr val="FFFFFF"/>
                </a:solidFill>
                <a:latin typeface="Roboto"/>
                <a:ea typeface="Roboto"/>
                <a:cs typeface="Roboto"/>
                <a:sym typeface="Roboto"/>
              </a:endParaRPr>
            </a:p>
          </p:txBody>
        </p:sp>
        <p:sp>
          <p:nvSpPr>
            <p:cNvPr id="201" name="Google Shape;201;g12796f984ed_1_24"/>
            <p:cNvSpPr/>
            <p:nvPr/>
          </p:nvSpPr>
          <p:spPr>
            <a:xfrm>
              <a:off x="1187400" y="3555100"/>
              <a:ext cx="1538100" cy="52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2" name="Google Shape;202;g12796f984ed_1_24"/>
          <p:cNvPicPr preferRelativeResize="0"/>
          <p:nvPr/>
        </p:nvPicPr>
        <p:blipFill>
          <a:blip r:embed="rId3">
            <a:alphaModFix/>
          </a:blip>
          <a:stretch>
            <a:fillRect/>
          </a:stretch>
        </p:blipFill>
        <p:spPr>
          <a:xfrm>
            <a:off x="4998575" y="2437375"/>
            <a:ext cx="3908800" cy="2167375"/>
          </a:xfrm>
          <a:prstGeom prst="rect">
            <a:avLst/>
          </a:prstGeom>
          <a:noFill/>
          <a:ln>
            <a:noFill/>
          </a:ln>
        </p:spPr>
      </p:pic>
      <p:sp>
        <p:nvSpPr>
          <p:cNvPr id="203" name="Google Shape;203;g12796f984ed_1_24"/>
          <p:cNvSpPr txBox="1"/>
          <p:nvPr>
            <p:ph idx="1" type="body"/>
          </p:nvPr>
        </p:nvSpPr>
        <p:spPr>
          <a:xfrm>
            <a:off x="782718" y="1612138"/>
            <a:ext cx="3690600" cy="4392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Clr>
                <a:schemeClr val="dk1"/>
              </a:buClr>
              <a:buSzPts val="1100"/>
              <a:buFont typeface="Arial"/>
              <a:buNone/>
            </a:pPr>
            <a:r>
              <a:rPr lang="es-CO" sz="1600"/>
              <a:t>Tipos de Pipelines</a:t>
            </a:r>
            <a:endParaRPr sz="1600"/>
          </a:p>
          <a:p>
            <a:pPr indent="0" lvl="0" marL="0" rtl="0" algn="ctr">
              <a:spcBef>
                <a:spcPts val="480"/>
              </a:spcBef>
              <a:spcAft>
                <a:spcPts val="0"/>
              </a:spcAft>
              <a:buClr>
                <a:schemeClr val="dk1"/>
              </a:buClr>
              <a:buSzPts val="1100"/>
              <a:buFont typeface="Arial"/>
              <a:buNone/>
            </a:pPr>
            <a:r>
              <a:t/>
            </a:r>
            <a:endParaRPr sz="1800"/>
          </a:p>
          <a:p>
            <a:pPr indent="0" lvl="0" marL="0" rtl="0" algn="ctr">
              <a:spcBef>
                <a:spcPts val="480"/>
              </a:spcBef>
              <a:spcAft>
                <a:spcPts val="0"/>
              </a:spcAft>
              <a:buClr>
                <a:schemeClr val="dk1"/>
              </a:buClr>
              <a:buSzPts val="1100"/>
              <a:buFont typeface="Arial"/>
              <a:buNone/>
            </a:pPr>
            <a:r>
              <a:t/>
            </a:r>
            <a:endParaRPr sz="1800"/>
          </a:p>
          <a:p>
            <a:pPr indent="0" lvl="0" marL="0" rtl="0" algn="ctr">
              <a:spcBef>
                <a:spcPts val="480"/>
              </a:spcBef>
              <a:spcAft>
                <a:spcPts val="0"/>
              </a:spcAft>
              <a:buClr>
                <a:schemeClr val="dk1"/>
              </a:buClr>
              <a:buSzPts val="1100"/>
              <a:buFont typeface="Arial"/>
              <a:buNone/>
            </a:pPr>
            <a:r>
              <a:t/>
            </a:r>
            <a:endParaRPr sz="1900"/>
          </a:p>
          <a:p>
            <a:pPr indent="0" lvl="0" marL="0" rtl="0" algn="ctr">
              <a:spcBef>
                <a:spcPts val="480"/>
              </a:spcBef>
              <a:spcAft>
                <a:spcPts val="0"/>
              </a:spcAft>
              <a:buClr>
                <a:schemeClr val="dk1"/>
              </a:buClr>
              <a:buSzPts val="1100"/>
              <a:buFont typeface="Arial"/>
              <a:buNone/>
            </a:pPr>
            <a:r>
              <a:t/>
            </a:r>
            <a:endParaRPr sz="1900"/>
          </a:p>
          <a:p>
            <a:pPr indent="0" lvl="0" marL="0" rtl="0" algn="ctr">
              <a:spcBef>
                <a:spcPts val="480"/>
              </a:spcBef>
              <a:spcAft>
                <a:spcPts val="0"/>
              </a:spcAft>
              <a:buClr>
                <a:schemeClr val="dk1"/>
              </a:buClr>
              <a:buSzPts val="1100"/>
              <a:buFont typeface="Arial"/>
              <a:buNone/>
            </a:pPr>
            <a:r>
              <a:t/>
            </a:r>
            <a:endParaRPr sz="1900"/>
          </a:p>
        </p:txBody>
      </p:sp>
      <p:sp>
        <p:nvSpPr>
          <p:cNvPr id="204" name="Google Shape;204;g12796f984ed_1_24"/>
          <p:cNvSpPr txBox="1"/>
          <p:nvPr>
            <p:ph idx="1" type="body"/>
          </p:nvPr>
        </p:nvSpPr>
        <p:spPr>
          <a:xfrm>
            <a:off x="4998574" y="1599725"/>
            <a:ext cx="3908700" cy="4392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Clr>
                <a:schemeClr val="dk1"/>
              </a:buClr>
              <a:buSzPts val="1100"/>
              <a:buFont typeface="Arial"/>
              <a:buNone/>
            </a:pPr>
            <a:r>
              <a:rPr lang="es-CO" sz="1600"/>
              <a:t>Interfaz de gestión de Pipeline</a:t>
            </a:r>
            <a:endParaRPr sz="1600"/>
          </a:p>
          <a:p>
            <a:pPr indent="0" lvl="0" marL="0" rtl="0" algn="ctr">
              <a:spcBef>
                <a:spcPts val="480"/>
              </a:spcBef>
              <a:spcAft>
                <a:spcPts val="0"/>
              </a:spcAft>
              <a:buClr>
                <a:schemeClr val="dk1"/>
              </a:buClr>
              <a:buSzPts val="1100"/>
              <a:buFont typeface="Arial"/>
              <a:buNone/>
            </a:pPr>
            <a:r>
              <a:t/>
            </a:r>
            <a:endParaRPr sz="1800"/>
          </a:p>
          <a:p>
            <a:pPr indent="0" lvl="0" marL="0" rtl="0" algn="ctr">
              <a:spcBef>
                <a:spcPts val="480"/>
              </a:spcBef>
              <a:spcAft>
                <a:spcPts val="0"/>
              </a:spcAft>
              <a:buClr>
                <a:schemeClr val="dk1"/>
              </a:buClr>
              <a:buSzPts val="1100"/>
              <a:buFont typeface="Arial"/>
              <a:buNone/>
            </a:pPr>
            <a:r>
              <a:t/>
            </a:r>
            <a:endParaRPr sz="1800"/>
          </a:p>
          <a:p>
            <a:pPr indent="0" lvl="0" marL="0" rtl="0" algn="ctr">
              <a:spcBef>
                <a:spcPts val="480"/>
              </a:spcBef>
              <a:spcAft>
                <a:spcPts val="0"/>
              </a:spcAft>
              <a:buClr>
                <a:schemeClr val="dk1"/>
              </a:buClr>
              <a:buSzPts val="1100"/>
              <a:buFont typeface="Arial"/>
              <a:buNone/>
            </a:pPr>
            <a:r>
              <a:t/>
            </a:r>
            <a:endParaRPr sz="1900"/>
          </a:p>
          <a:p>
            <a:pPr indent="0" lvl="0" marL="0" rtl="0" algn="ctr">
              <a:spcBef>
                <a:spcPts val="480"/>
              </a:spcBef>
              <a:spcAft>
                <a:spcPts val="0"/>
              </a:spcAft>
              <a:buClr>
                <a:schemeClr val="dk1"/>
              </a:buClr>
              <a:buSzPts val="1100"/>
              <a:buFont typeface="Arial"/>
              <a:buNone/>
            </a:pPr>
            <a:r>
              <a:t/>
            </a:r>
            <a:endParaRPr sz="1900"/>
          </a:p>
          <a:p>
            <a:pPr indent="0" lvl="0" marL="0" rtl="0" algn="ctr">
              <a:spcBef>
                <a:spcPts val="480"/>
              </a:spcBef>
              <a:spcAft>
                <a:spcPts val="0"/>
              </a:spcAft>
              <a:buClr>
                <a:schemeClr val="dk1"/>
              </a:buClr>
              <a:buSzPts val="1100"/>
              <a:buFont typeface="Arial"/>
              <a:buNone/>
            </a:pPr>
            <a:r>
              <a:t/>
            </a:r>
            <a:endParaRPr sz="1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12796f984ed_0_298"/>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Pipeline YAML vs Clásico</a:t>
            </a:r>
            <a:endParaRPr/>
          </a:p>
        </p:txBody>
      </p:sp>
      <p:sp>
        <p:nvSpPr>
          <p:cNvPr id="211" name="Google Shape;211;g12796f984ed_0_298"/>
          <p:cNvSpPr txBox="1"/>
          <p:nvPr>
            <p:ph idx="1" type="body"/>
          </p:nvPr>
        </p:nvSpPr>
        <p:spPr>
          <a:xfrm>
            <a:off x="249375" y="651175"/>
            <a:ext cx="3870600" cy="33546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s-CO"/>
              <a:t>YAML es la nueva estrategia</a:t>
            </a:r>
            <a:endParaRPr/>
          </a:p>
          <a:p>
            <a:pPr indent="0" lvl="0" marL="0" rtl="0" algn="l">
              <a:spcBef>
                <a:spcPts val="480"/>
              </a:spcBef>
              <a:spcAft>
                <a:spcPts val="0"/>
              </a:spcAft>
              <a:buNone/>
            </a:pPr>
            <a:r>
              <a:t/>
            </a:r>
            <a:endParaRPr/>
          </a:p>
          <a:p>
            <a:pPr indent="0" lvl="0" marL="0" rtl="0" algn="l">
              <a:spcBef>
                <a:spcPts val="480"/>
              </a:spcBef>
              <a:spcAft>
                <a:spcPts val="0"/>
              </a:spcAft>
              <a:buNone/>
            </a:pPr>
            <a:r>
              <a:rPr lang="es-CO" sz="2200"/>
              <a:t>Hay funcionalidades diferentes pero lo más importante Pipeline YAML es código que vive en GIT como todo otro código</a:t>
            </a:r>
            <a:endParaRPr sz="2200"/>
          </a:p>
          <a:p>
            <a:pPr indent="0" lvl="0" marL="0" rtl="0" algn="l">
              <a:spcBef>
                <a:spcPts val="480"/>
              </a:spcBef>
              <a:spcAft>
                <a:spcPts val="0"/>
              </a:spcAft>
              <a:buNone/>
            </a:pPr>
            <a:r>
              <a:rPr lang="es-CO" sz="2200"/>
              <a:t>Es </a:t>
            </a:r>
            <a:r>
              <a:rPr b="1" i="1" lang="es-CO" sz="2200"/>
              <a:t>DevOps as Code</a:t>
            </a:r>
            <a:endParaRPr b="1" i="1" sz="2200"/>
          </a:p>
        </p:txBody>
      </p:sp>
      <p:graphicFrame>
        <p:nvGraphicFramePr>
          <p:cNvPr id="212" name="Google Shape;212;g12796f984ed_0_298"/>
          <p:cNvGraphicFramePr/>
          <p:nvPr/>
        </p:nvGraphicFramePr>
        <p:xfrm>
          <a:off x="4119975" y="90488"/>
          <a:ext cx="3000000" cy="3000000"/>
        </p:xfrm>
        <a:graphic>
          <a:graphicData uri="http://schemas.openxmlformats.org/drawingml/2006/table">
            <a:tbl>
              <a:tblPr>
                <a:noFill/>
                <a:tableStyleId>{389ABAD8-3A28-4689-A9C6-C1FDA3F42775}</a:tableStyleId>
              </a:tblPr>
              <a:tblGrid>
                <a:gridCol w="1312475"/>
                <a:gridCol w="574725"/>
                <a:gridCol w="856400"/>
                <a:gridCol w="657200"/>
              </a:tblGrid>
              <a:tr h="252525">
                <a:tc>
                  <a:txBody>
                    <a:bodyPr/>
                    <a:lstStyle/>
                    <a:p>
                      <a:pPr indent="0" lvl="0" marL="0" rtl="0" algn="l">
                        <a:lnSpc>
                          <a:spcPct val="115000"/>
                        </a:lnSpc>
                        <a:spcBef>
                          <a:spcPts val="0"/>
                        </a:spcBef>
                        <a:spcAft>
                          <a:spcPts val="0"/>
                        </a:spcAft>
                        <a:buNone/>
                      </a:pPr>
                      <a:r>
                        <a:rPr b="1" lang="es-CO" sz="900">
                          <a:solidFill>
                            <a:srgbClr val="171717"/>
                          </a:solidFill>
                        </a:rPr>
                        <a:t>Feature</a:t>
                      </a:r>
                      <a:endParaRPr b="1" sz="900">
                        <a:solidFill>
                          <a:srgbClr val="171717"/>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l">
                        <a:lnSpc>
                          <a:spcPct val="115000"/>
                        </a:lnSpc>
                        <a:spcBef>
                          <a:spcPts val="0"/>
                        </a:spcBef>
                        <a:spcAft>
                          <a:spcPts val="0"/>
                        </a:spcAft>
                        <a:buNone/>
                      </a:pPr>
                      <a:r>
                        <a:rPr b="1" lang="es-CO" sz="900">
                          <a:solidFill>
                            <a:srgbClr val="171717"/>
                          </a:solidFill>
                        </a:rPr>
                        <a:t>YAML</a:t>
                      </a:r>
                      <a:endParaRPr b="1" sz="900">
                        <a:solidFill>
                          <a:srgbClr val="171717"/>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l">
                        <a:lnSpc>
                          <a:spcPct val="115000"/>
                        </a:lnSpc>
                        <a:spcBef>
                          <a:spcPts val="0"/>
                        </a:spcBef>
                        <a:spcAft>
                          <a:spcPts val="0"/>
                        </a:spcAft>
                        <a:buNone/>
                      </a:pPr>
                      <a:r>
                        <a:rPr b="1" lang="es-CO" sz="900">
                          <a:solidFill>
                            <a:srgbClr val="171717"/>
                          </a:solidFill>
                        </a:rPr>
                        <a:t>Classic Build</a:t>
                      </a:r>
                      <a:endParaRPr b="1" sz="900">
                        <a:solidFill>
                          <a:srgbClr val="171717"/>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l">
                        <a:lnSpc>
                          <a:spcPct val="115000"/>
                        </a:lnSpc>
                        <a:spcBef>
                          <a:spcPts val="0"/>
                        </a:spcBef>
                        <a:spcAft>
                          <a:spcPts val="0"/>
                        </a:spcAft>
                        <a:buNone/>
                      </a:pPr>
                      <a:r>
                        <a:rPr b="1" lang="es-CO" sz="900">
                          <a:solidFill>
                            <a:srgbClr val="171717"/>
                          </a:solidFill>
                        </a:rPr>
                        <a:t>Classic Release</a:t>
                      </a:r>
                      <a:endParaRPr b="1" sz="900">
                        <a:solidFill>
                          <a:srgbClr val="171717"/>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3"/>
                        </a:rPr>
                        <a:t>Agents</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4"/>
                        </a:rPr>
                        <a:t>Approvals</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700"/>
                        <a: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5"/>
                        </a:rPr>
                        <a:t>Artifacts</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6"/>
                        </a:rPr>
                        <a:t>Caching</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700"/>
                        <a: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7"/>
                        </a:rPr>
                        <a:t>Conditions</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8"/>
                        </a:rPr>
                        <a:t>Container jobs</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700"/>
                        <a: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700"/>
                        <a: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9"/>
                        </a:rPr>
                        <a:t>Demands</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10"/>
                        </a:rPr>
                        <a:t>Dependencies</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11"/>
                        </a:rPr>
                        <a:t>Deployment groups</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700"/>
                        <a: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12"/>
                        </a:rPr>
                        <a:t>Deployment group jobs</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700"/>
                        <a: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700"/>
                        <a: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13"/>
                        </a:rPr>
                        <a:t>Deployment jobs</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700"/>
                        <a: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700"/>
                        <a: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14"/>
                        </a:rPr>
                        <a:t>Environment</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700"/>
                        <a: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700"/>
                        <a: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15"/>
                        </a:rPr>
                        <a:t>Gates</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700"/>
                        <a: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700"/>
                        <a: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16"/>
                        </a:rPr>
                        <a:t>Jobs</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17"/>
                        </a:rPr>
                        <a:t>Service connections</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18"/>
                        </a:rPr>
                        <a:t>Service containers</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700"/>
                        <a: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700"/>
                        <a: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19"/>
                        </a:rPr>
                        <a:t>Stages</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700"/>
                        <a: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20"/>
                        </a:rPr>
                        <a:t>Task groups</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700"/>
                        <a: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21"/>
                        </a:rPr>
                        <a:t>Tasks</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22"/>
                        </a:rPr>
                        <a:t>Templates</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700"/>
                        <a: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700"/>
                        <a: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23"/>
                        </a:rPr>
                        <a:t>Triggers</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24"/>
                        </a:rPr>
                        <a:t>Variables</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700"/>
                        <a: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136800">
                <a:tc>
                  <a:txBody>
                    <a:bodyPr/>
                    <a:lstStyle/>
                    <a:p>
                      <a:pPr indent="0" lvl="0" marL="0" rtl="0" algn="l">
                        <a:lnSpc>
                          <a:spcPct val="115000"/>
                        </a:lnSpc>
                        <a:spcBef>
                          <a:spcPts val="0"/>
                        </a:spcBef>
                        <a:spcAft>
                          <a:spcPts val="0"/>
                        </a:spcAft>
                        <a:buNone/>
                      </a:pPr>
                      <a:r>
                        <a:rPr lang="es-CO" sz="900" u="sng">
                          <a:solidFill>
                            <a:schemeClr val="hlink"/>
                          </a:solidFill>
                          <a:hlinkClick r:id="rId25"/>
                        </a:rPr>
                        <a:t>Variable groups</a:t>
                      </a:r>
                      <a:endParaRPr sz="9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700"/>
                        <a: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s-CO" sz="800">
                          <a:solidFill>
                            <a:srgbClr val="333333"/>
                          </a:solidFill>
                        </a:rPr>
                        <a:t>✅</a:t>
                      </a:r>
                      <a:endParaRPr sz="8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bl>
          </a:graphicData>
        </a:graphic>
      </p:graphicFrame>
      <p:cxnSp>
        <p:nvCxnSpPr>
          <p:cNvPr id="213" name="Google Shape;213;g12796f984ed_0_298"/>
          <p:cNvCxnSpPr/>
          <p:nvPr/>
        </p:nvCxnSpPr>
        <p:spPr>
          <a:xfrm>
            <a:off x="2502475" y="3212525"/>
            <a:ext cx="1584600" cy="1091100"/>
          </a:xfrm>
          <a:prstGeom prst="curved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26dc91413d_0_0"/>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Pipeline´s Basic Components</a:t>
            </a:r>
            <a:endParaRPr/>
          </a:p>
        </p:txBody>
      </p:sp>
      <p:sp>
        <p:nvSpPr>
          <p:cNvPr id="220" name="Google Shape;220;g126dc91413d_0_0"/>
          <p:cNvSpPr txBox="1"/>
          <p:nvPr>
            <p:ph idx="1" type="body"/>
          </p:nvPr>
        </p:nvSpPr>
        <p:spPr>
          <a:xfrm>
            <a:off x="249375" y="651225"/>
            <a:ext cx="7639200" cy="24747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2200"/>
          </a:p>
          <a:p>
            <a:pPr indent="0" lvl="0" marL="0" rtl="0" algn="l">
              <a:spcBef>
                <a:spcPts val="480"/>
              </a:spcBef>
              <a:spcAft>
                <a:spcPts val="0"/>
              </a:spcAft>
              <a:buNone/>
            </a:pPr>
            <a:r>
              <a:rPr lang="es-CO" sz="2200"/>
              <a:t>Esta gráfica muestra la estructura y las partes que componen un Pipeline, las cuales se explicarán en las siguientes secciones</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p:txBody>
      </p:sp>
      <p:pic>
        <p:nvPicPr>
          <p:cNvPr id="221" name="Google Shape;221;g126dc91413d_0_0"/>
          <p:cNvPicPr preferRelativeResize="0"/>
          <p:nvPr/>
        </p:nvPicPr>
        <p:blipFill>
          <a:blip r:embed="rId3">
            <a:alphaModFix/>
          </a:blip>
          <a:stretch>
            <a:fillRect/>
          </a:stretch>
        </p:blipFill>
        <p:spPr>
          <a:xfrm>
            <a:off x="1508075" y="2068050"/>
            <a:ext cx="6576276" cy="2348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12796f984ed_1_30"/>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Pipeline´s Basic</a:t>
            </a:r>
            <a:r>
              <a:rPr lang="es-CO"/>
              <a:t> </a:t>
            </a:r>
            <a:r>
              <a:rPr lang="es-CO"/>
              <a:t>Components in a .yaml File</a:t>
            </a:r>
            <a:endParaRPr/>
          </a:p>
        </p:txBody>
      </p:sp>
      <p:sp>
        <p:nvSpPr>
          <p:cNvPr id="228" name="Google Shape;228;g12796f984ed_1_30"/>
          <p:cNvSpPr txBox="1"/>
          <p:nvPr>
            <p:ph idx="1" type="body"/>
          </p:nvPr>
        </p:nvSpPr>
        <p:spPr>
          <a:xfrm>
            <a:off x="249375" y="651225"/>
            <a:ext cx="8575200" cy="41811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s-CO" sz="2200"/>
              <a:t>Trigger: Es un desencadenador de un Pipeline, quien da inicio al flujo</a:t>
            </a:r>
            <a:endParaRPr sz="2200"/>
          </a:p>
          <a:p>
            <a:pPr indent="0" lvl="0" marL="0" rtl="0" algn="l">
              <a:spcBef>
                <a:spcPts val="480"/>
              </a:spcBef>
              <a:spcAft>
                <a:spcPts val="0"/>
              </a:spcAft>
              <a:buNone/>
            </a:pPr>
            <a:r>
              <a:t/>
            </a:r>
            <a:endParaRPr sz="100"/>
          </a:p>
          <a:p>
            <a:pPr indent="0" lvl="0" marL="0" rtl="0" algn="l">
              <a:spcBef>
                <a:spcPts val="480"/>
              </a:spcBef>
              <a:spcAft>
                <a:spcPts val="0"/>
              </a:spcAft>
              <a:buNone/>
            </a:pPr>
            <a:r>
              <a:rPr lang="es-CO" sz="1500"/>
              <a:t>Ej: Si el código se encuentra alojado en un repositorio Github, se puede especificar que se active el flujo si se modifica una rama en concreto de la siguiente forma:</a:t>
            </a:r>
            <a:endParaRPr sz="1500"/>
          </a:p>
          <a:p>
            <a:pPr indent="0" lvl="0" marL="0" rtl="0" algn="l">
              <a:spcBef>
                <a:spcPts val="480"/>
              </a:spcBef>
              <a:spcAft>
                <a:spcPts val="0"/>
              </a:spcAft>
              <a:buNone/>
            </a:pPr>
            <a:r>
              <a:rPr lang="es-CO" sz="1500"/>
              <a:t>	trigger:</a:t>
            </a:r>
            <a:endParaRPr sz="1500"/>
          </a:p>
          <a:p>
            <a:pPr indent="0" lvl="0" marL="457200" rtl="0" algn="l">
              <a:spcBef>
                <a:spcPts val="480"/>
              </a:spcBef>
              <a:spcAft>
                <a:spcPts val="0"/>
              </a:spcAft>
              <a:buNone/>
            </a:pPr>
            <a:r>
              <a:rPr lang="es-CO" sz="1500"/>
              <a:t>    branches:</a:t>
            </a:r>
            <a:endParaRPr sz="1500"/>
          </a:p>
          <a:p>
            <a:pPr indent="457200" lvl="0" marL="0" rtl="0" algn="l">
              <a:spcBef>
                <a:spcPts val="480"/>
              </a:spcBef>
              <a:spcAft>
                <a:spcPts val="0"/>
              </a:spcAft>
              <a:buClr>
                <a:schemeClr val="dk1"/>
              </a:buClr>
              <a:buSzPts val="1100"/>
              <a:buFont typeface="Arial"/>
              <a:buNone/>
            </a:pPr>
            <a:r>
              <a:rPr lang="es-CO" sz="1500"/>
              <a:t>        include: main </a:t>
            </a:r>
            <a:endParaRPr sz="1500"/>
          </a:p>
          <a:p>
            <a:pPr indent="0" lvl="0" marL="0" rtl="0" algn="l">
              <a:spcBef>
                <a:spcPts val="480"/>
              </a:spcBef>
              <a:spcAft>
                <a:spcPts val="0"/>
              </a:spcAft>
              <a:buNone/>
            </a:pPr>
            <a:r>
              <a:t/>
            </a:r>
            <a:endParaRPr sz="300"/>
          </a:p>
          <a:p>
            <a:pPr indent="0" lvl="0" marL="0" rtl="0" algn="l">
              <a:spcBef>
                <a:spcPts val="480"/>
              </a:spcBef>
              <a:spcAft>
                <a:spcPts val="0"/>
              </a:spcAft>
              <a:buNone/>
            </a:pPr>
            <a:r>
              <a:rPr lang="es-CO" sz="1500"/>
              <a:t>Sintaxis de este y otros tipos de triggers:</a:t>
            </a:r>
            <a:endParaRPr sz="1500"/>
          </a:p>
          <a:p>
            <a:pPr indent="457200" lvl="0" marL="0" rtl="0" algn="l">
              <a:spcBef>
                <a:spcPts val="480"/>
              </a:spcBef>
              <a:spcAft>
                <a:spcPts val="0"/>
              </a:spcAft>
              <a:buNone/>
            </a:pPr>
            <a:r>
              <a:t/>
            </a:r>
            <a:endParaRPr sz="2200"/>
          </a:p>
          <a:p>
            <a:pPr indent="0" lvl="0" marL="0" rtl="0" algn="l">
              <a:spcBef>
                <a:spcPts val="480"/>
              </a:spcBef>
              <a:spcAft>
                <a:spcPts val="0"/>
              </a:spcAft>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p:txBody>
      </p:sp>
      <p:sp>
        <p:nvSpPr>
          <p:cNvPr id="229" name="Google Shape;229;g12796f984ed_1_30"/>
          <p:cNvSpPr txBox="1"/>
          <p:nvPr/>
        </p:nvSpPr>
        <p:spPr>
          <a:xfrm>
            <a:off x="331575" y="2977625"/>
            <a:ext cx="4524000" cy="16623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CO" sz="800">
                <a:solidFill>
                  <a:srgbClr val="569CD6"/>
                </a:solidFill>
                <a:highlight>
                  <a:srgbClr val="1E1E1E"/>
                </a:highlight>
                <a:latin typeface="Consolas"/>
                <a:ea typeface="Consolas"/>
                <a:cs typeface="Consolas"/>
                <a:sym typeface="Consolas"/>
              </a:rPr>
              <a:t>trigger</a:t>
            </a:r>
            <a:r>
              <a:rPr lang="es-CO" sz="800">
                <a:solidFill>
                  <a:srgbClr val="D4D4D4"/>
                </a:solidFill>
                <a:highlight>
                  <a:srgbClr val="1E1E1E"/>
                </a:highlight>
                <a:latin typeface="Consolas"/>
                <a:ea typeface="Consolas"/>
                <a:cs typeface="Consolas"/>
                <a:sym typeface="Consolas"/>
              </a:rPr>
              <a:t>:</a:t>
            </a:r>
            <a:endParaRPr sz="800">
              <a:solidFill>
                <a:srgbClr val="D4D4D4"/>
              </a:solidFill>
              <a:highlight>
                <a:srgbClr val="1E1E1E"/>
              </a:highlight>
              <a:latin typeface="Consolas"/>
              <a:ea typeface="Consolas"/>
              <a:cs typeface="Consolas"/>
              <a:sym typeface="Consolas"/>
            </a:endParaRPr>
          </a:p>
          <a:p>
            <a:pPr indent="0" lvl="0" marL="0" rtl="0" algn="l">
              <a:lnSpc>
                <a:spcPct val="100000"/>
              </a:lnSpc>
              <a:spcBef>
                <a:spcPts val="0"/>
              </a:spcBef>
              <a:spcAft>
                <a:spcPts val="0"/>
              </a:spcAft>
              <a:buNone/>
            </a:pPr>
            <a:r>
              <a:rPr lang="es-CO" sz="800">
                <a:solidFill>
                  <a:srgbClr val="D4D4D4"/>
                </a:solidFill>
                <a:highlight>
                  <a:srgbClr val="1E1E1E"/>
                </a:highlight>
                <a:latin typeface="Consolas"/>
                <a:ea typeface="Consolas"/>
                <a:cs typeface="Consolas"/>
                <a:sym typeface="Consolas"/>
              </a:rPr>
              <a:t> </a:t>
            </a:r>
            <a:r>
              <a:rPr lang="es-CO" sz="800">
                <a:solidFill>
                  <a:srgbClr val="569CD6"/>
                </a:solidFill>
                <a:highlight>
                  <a:srgbClr val="1E1E1E"/>
                </a:highlight>
                <a:latin typeface="Consolas"/>
                <a:ea typeface="Consolas"/>
                <a:cs typeface="Consolas"/>
                <a:sym typeface="Consolas"/>
              </a:rPr>
              <a:t>batch</a:t>
            </a:r>
            <a:r>
              <a:rPr lang="es-CO" sz="800">
                <a:solidFill>
                  <a:srgbClr val="D4D4D4"/>
                </a:solidFill>
                <a:highlight>
                  <a:srgbClr val="1E1E1E"/>
                </a:highlight>
                <a:latin typeface="Consolas"/>
                <a:ea typeface="Consolas"/>
                <a:cs typeface="Consolas"/>
                <a:sym typeface="Consolas"/>
              </a:rPr>
              <a:t>: </a:t>
            </a:r>
            <a:r>
              <a:rPr lang="es-CO" sz="800">
                <a:solidFill>
                  <a:srgbClr val="CE9178"/>
                </a:solidFill>
                <a:highlight>
                  <a:srgbClr val="1E1E1E"/>
                </a:highlight>
                <a:latin typeface="Consolas"/>
                <a:ea typeface="Consolas"/>
                <a:cs typeface="Consolas"/>
                <a:sym typeface="Consolas"/>
              </a:rPr>
              <a:t>boolean</a:t>
            </a:r>
            <a:r>
              <a:rPr lang="es-CO" sz="800">
                <a:solidFill>
                  <a:srgbClr val="D4D4D4"/>
                </a:solidFill>
                <a:highlight>
                  <a:srgbClr val="1E1E1E"/>
                </a:highlight>
                <a:latin typeface="Consolas"/>
                <a:ea typeface="Consolas"/>
                <a:cs typeface="Consolas"/>
                <a:sym typeface="Consolas"/>
              </a:rPr>
              <a:t> </a:t>
            </a:r>
            <a:r>
              <a:rPr lang="es-CO" sz="800">
                <a:solidFill>
                  <a:srgbClr val="6A9955"/>
                </a:solidFill>
                <a:highlight>
                  <a:srgbClr val="1E1E1E"/>
                </a:highlight>
                <a:latin typeface="Consolas"/>
                <a:ea typeface="Consolas"/>
                <a:cs typeface="Consolas"/>
                <a:sym typeface="Consolas"/>
              </a:rPr>
              <a:t># Whether to batch changes per branch.  (false,n,no,off,on,true,y,yes)</a:t>
            </a:r>
            <a:endParaRPr sz="800">
              <a:solidFill>
                <a:srgbClr val="6A9955"/>
              </a:solidFill>
              <a:highlight>
                <a:srgbClr val="1E1E1E"/>
              </a:highlight>
              <a:latin typeface="Consolas"/>
              <a:ea typeface="Consolas"/>
              <a:cs typeface="Consolas"/>
              <a:sym typeface="Consolas"/>
            </a:endParaRPr>
          </a:p>
          <a:p>
            <a:pPr indent="0" lvl="0" marL="0" rtl="0" algn="l">
              <a:lnSpc>
                <a:spcPct val="100000"/>
              </a:lnSpc>
              <a:spcBef>
                <a:spcPts val="0"/>
              </a:spcBef>
              <a:spcAft>
                <a:spcPts val="0"/>
              </a:spcAft>
              <a:buNone/>
            </a:pPr>
            <a:r>
              <a:rPr lang="es-CO" sz="800">
                <a:solidFill>
                  <a:srgbClr val="D4D4D4"/>
                </a:solidFill>
                <a:highlight>
                  <a:srgbClr val="1E1E1E"/>
                </a:highlight>
                <a:latin typeface="Consolas"/>
                <a:ea typeface="Consolas"/>
                <a:cs typeface="Consolas"/>
                <a:sym typeface="Consolas"/>
              </a:rPr>
              <a:t> </a:t>
            </a:r>
            <a:r>
              <a:rPr lang="es-CO" sz="800">
                <a:solidFill>
                  <a:srgbClr val="569CD6"/>
                </a:solidFill>
                <a:highlight>
                  <a:srgbClr val="1E1E1E"/>
                </a:highlight>
                <a:latin typeface="Consolas"/>
                <a:ea typeface="Consolas"/>
                <a:cs typeface="Consolas"/>
                <a:sym typeface="Consolas"/>
              </a:rPr>
              <a:t>branches</a:t>
            </a:r>
            <a:r>
              <a:rPr lang="es-CO" sz="800">
                <a:solidFill>
                  <a:srgbClr val="D4D4D4"/>
                </a:solidFill>
                <a:highlight>
                  <a:srgbClr val="1E1E1E"/>
                </a:highlight>
                <a:latin typeface="Consolas"/>
                <a:ea typeface="Consolas"/>
                <a:cs typeface="Consolas"/>
                <a:sym typeface="Consolas"/>
              </a:rPr>
              <a:t>:  </a:t>
            </a:r>
            <a:r>
              <a:rPr lang="es-CO" sz="800">
                <a:solidFill>
                  <a:srgbClr val="6A9955"/>
                </a:solidFill>
                <a:highlight>
                  <a:srgbClr val="1E1E1E"/>
                </a:highlight>
                <a:latin typeface="Consolas"/>
                <a:ea typeface="Consolas"/>
                <a:cs typeface="Consolas"/>
                <a:sym typeface="Consolas"/>
              </a:rPr>
              <a:t># Branch names to include or exclude for triggering a run.</a:t>
            </a:r>
            <a:endParaRPr sz="800">
              <a:solidFill>
                <a:srgbClr val="6A9955"/>
              </a:solidFill>
              <a:highlight>
                <a:srgbClr val="1E1E1E"/>
              </a:highlight>
              <a:latin typeface="Consolas"/>
              <a:ea typeface="Consolas"/>
              <a:cs typeface="Consolas"/>
              <a:sym typeface="Consolas"/>
            </a:endParaRPr>
          </a:p>
          <a:p>
            <a:pPr indent="0" lvl="0" marL="0" rtl="0" algn="l">
              <a:lnSpc>
                <a:spcPct val="100000"/>
              </a:lnSpc>
              <a:spcBef>
                <a:spcPts val="0"/>
              </a:spcBef>
              <a:spcAft>
                <a:spcPts val="0"/>
              </a:spcAft>
              <a:buNone/>
            </a:pPr>
            <a:r>
              <a:rPr lang="es-CO" sz="800">
                <a:solidFill>
                  <a:srgbClr val="D4D4D4"/>
                </a:solidFill>
                <a:highlight>
                  <a:srgbClr val="1E1E1E"/>
                </a:highlight>
                <a:latin typeface="Consolas"/>
                <a:ea typeface="Consolas"/>
                <a:cs typeface="Consolas"/>
                <a:sym typeface="Consolas"/>
              </a:rPr>
              <a:t>   </a:t>
            </a:r>
            <a:r>
              <a:rPr lang="es-CO" sz="800">
                <a:solidFill>
                  <a:srgbClr val="569CD6"/>
                </a:solidFill>
                <a:highlight>
                  <a:srgbClr val="1E1E1E"/>
                </a:highlight>
                <a:latin typeface="Consolas"/>
                <a:ea typeface="Consolas"/>
                <a:cs typeface="Consolas"/>
                <a:sym typeface="Consolas"/>
              </a:rPr>
              <a:t>include</a:t>
            </a:r>
            <a:r>
              <a:rPr lang="es-CO" sz="800">
                <a:solidFill>
                  <a:srgbClr val="D4D4D4"/>
                </a:solidFill>
                <a:highlight>
                  <a:srgbClr val="1E1E1E"/>
                </a:highlight>
                <a:latin typeface="Consolas"/>
                <a:ea typeface="Consolas"/>
                <a:cs typeface="Consolas"/>
                <a:sym typeface="Consolas"/>
              </a:rPr>
              <a:t>: [ </a:t>
            </a:r>
            <a:r>
              <a:rPr lang="es-CO" sz="800">
                <a:solidFill>
                  <a:srgbClr val="CE9178"/>
                </a:solidFill>
                <a:highlight>
                  <a:srgbClr val="1E1E1E"/>
                </a:highlight>
                <a:latin typeface="Consolas"/>
                <a:ea typeface="Consolas"/>
                <a:cs typeface="Consolas"/>
                <a:sym typeface="Consolas"/>
              </a:rPr>
              <a:t>branchFilter</a:t>
            </a:r>
            <a:r>
              <a:rPr lang="es-CO" sz="800">
                <a:solidFill>
                  <a:srgbClr val="D4D4D4"/>
                </a:solidFill>
                <a:highlight>
                  <a:srgbClr val="1E1E1E"/>
                </a:highlight>
                <a:latin typeface="Consolas"/>
                <a:ea typeface="Consolas"/>
                <a:cs typeface="Consolas"/>
                <a:sym typeface="Consolas"/>
              </a:rPr>
              <a:t> ] </a:t>
            </a:r>
            <a:r>
              <a:rPr lang="es-CO" sz="800">
                <a:solidFill>
                  <a:srgbClr val="6A9955"/>
                </a:solidFill>
                <a:highlight>
                  <a:srgbClr val="1E1E1E"/>
                </a:highlight>
                <a:latin typeface="Consolas"/>
                <a:ea typeface="Consolas"/>
                <a:cs typeface="Consolas"/>
                <a:sym typeface="Consolas"/>
              </a:rPr>
              <a:t># List of items to include.</a:t>
            </a:r>
            <a:endParaRPr sz="800">
              <a:solidFill>
                <a:srgbClr val="6A9955"/>
              </a:solidFill>
              <a:highlight>
                <a:srgbClr val="1E1E1E"/>
              </a:highlight>
              <a:latin typeface="Consolas"/>
              <a:ea typeface="Consolas"/>
              <a:cs typeface="Consolas"/>
              <a:sym typeface="Consolas"/>
            </a:endParaRPr>
          </a:p>
          <a:p>
            <a:pPr indent="0" lvl="0" marL="0" rtl="0" algn="l">
              <a:lnSpc>
                <a:spcPct val="100000"/>
              </a:lnSpc>
              <a:spcBef>
                <a:spcPts val="0"/>
              </a:spcBef>
              <a:spcAft>
                <a:spcPts val="0"/>
              </a:spcAft>
              <a:buNone/>
            </a:pPr>
            <a:r>
              <a:rPr lang="es-CO" sz="800">
                <a:solidFill>
                  <a:srgbClr val="D4D4D4"/>
                </a:solidFill>
                <a:highlight>
                  <a:srgbClr val="1E1E1E"/>
                </a:highlight>
                <a:latin typeface="Consolas"/>
                <a:ea typeface="Consolas"/>
                <a:cs typeface="Consolas"/>
                <a:sym typeface="Consolas"/>
              </a:rPr>
              <a:t>   </a:t>
            </a:r>
            <a:r>
              <a:rPr lang="es-CO" sz="800">
                <a:solidFill>
                  <a:srgbClr val="569CD6"/>
                </a:solidFill>
                <a:highlight>
                  <a:srgbClr val="1E1E1E"/>
                </a:highlight>
                <a:latin typeface="Consolas"/>
                <a:ea typeface="Consolas"/>
                <a:cs typeface="Consolas"/>
                <a:sym typeface="Consolas"/>
              </a:rPr>
              <a:t>exclude</a:t>
            </a:r>
            <a:r>
              <a:rPr lang="es-CO" sz="800">
                <a:solidFill>
                  <a:srgbClr val="D4D4D4"/>
                </a:solidFill>
                <a:highlight>
                  <a:srgbClr val="1E1E1E"/>
                </a:highlight>
                <a:latin typeface="Consolas"/>
                <a:ea typeface="Consolas"/>
                <a:cs typeface="Consolas"/>
                <a:sym typeface="Consolas"/>
              </a:rPr>
              <a:t>: [ </a:t>
            </a:r>
            <a:r>
              <a:rPr lang="es-CO" sz="800">
                <a:solidFill>
                  <a:srgbClr val="CE9178"/>
                </a:solidFill>
                <a:highlight>
                  <a:srgbClr val="1E1E1E"/>
                </a:highlight>
                <a:latin typeface="Consolas"/>
                <a:ea typeface="Consolas"/>
                <a:cs typeface="Consolas"/>
                <a:sym typeface="Consolas"/>
              </a:rPr>
              <a:t>branchFilter</a:t>
            </a:r>
            <a:r>
              <a:rPr lang="es-CO" sz="800">
                <a:solidFill>
                  <a:srgbClr val="D4D4D4"/>
                </a:solidFill>
                <a:highlight>
                  <a:srgbClr val="1E1E1E"/>
                </a:highlight>
                <a:latin typeface="Consolas"/>
                <a:ea typeface="Consolas"/>
                <a:cs typeface="Consolas"/>
                <a:sym typeface="Consolas"/>
              </a:rPr>
              <a:t> ] </a:t>
            </a:r>
            <a:r>
              <a:rPr lang="es-CO" sz="800">
                <a:solidFill>
                  <a:srgbClr val="6A9955"/>
                </a:solidFill>
                <a:highlight>
                  <a:srgbClr val="1E1E1E"/>
                </a:highlight>
                <a:latin typeface="Consolas"/>
                <a:ea typeface="Consolas"/>
                <a:cs typeface="Consolas"/>
                <a:sym typeface="Consolas"/>
              </a:rPr>
              <a:t># List of items to exclude.</a:t>
            </a:r>
            <a:endParaRPr sz="800">
              <a:solidFill>
                <a:srgbClr val="6A9955"/>
              </a:solidFill>
              <a:highlight>
                <a:srgbClr val="1E1E1E"/>
              </a:highlight>
              <a:latin typeface="Consolas"/>
              <a:ea typeface="Consolas"/>
              <a:cs typeface="Consolas"/>
              <a:sym typeface="Consolas"/>
            </a:endParaRPr>
          </a:p>
          <a:p>
            <a:pPr indent="0" lvl="0" marL="0" rtl="0" algn="l">
              <a:lnSpc>
                <a:spcPct val="100000"/>
              </a:lnSpc>
              <a:spcBef>
                <a:spcPts val="0"/>
              </a:spcBef>
              <a:spcAft>
                <a:spcPts val="0"/>
              </a:spcAft>
              <a:buNone/>
            </a:pPr>
            <a:r>
              <a:rPr lang="es-CO" sz="800">
                <a:solidFill>
                  <a:srgbClr val="D4D4D4"/>
                </a:solidFill>
                <a:highlight>
                  <a:srgbClr val="1E1E1E"/>
                </a:highlight>
                <a:latin typeface="Consolas"/>
                <a:ea typeface="Consolas"/>
                <a:cs typeface="Consolas"/>
                <a:sym typeface="Consolas"/>
              </a:rPr>
              <a:t> </a:t>
            </a:r>
            <a:r>
              <a:rPr lang="es-CO" sz="800">
                <a:solidFill>
                  <a:srgbClr val="569CD6"/>
                </a:solidFill>
                <a:highlight>
                  <a:srgbClr val="1E1E1E"/>
                </a:highlight>
                <a:latin typeface="Consolas"/>
                <a:ea typeface="Consolas"/>
                <a:cs typeface="Consolas"/>
                <a:sym typeface="Consolas"/>
              </a:rPr>
              <a:t>paths</a:t>
            </a:r>
            <a:r>
              <a:rPr lang="es-CO" sz="800">
                <a:solidFill>
                  <a:srgbClr val="D4D4D4"/>
                </a:solidFill>
                <a:highlight>
                  <a:srgbClr val="1E1E1E"/>
                </a:highlight>
                <a:latin typeface="Consolas"/>
                <a:ea typeface="Consolas"/>
                <a:cs typeface="Consolas"/>
                <a:sym typeface="Consolas"/>
              </a:rPr>
              <a:t>:  </a:t>
            </a:r>
            <a:r>
              <a:rPr lang="es-CO" sz="800">
                <a:solidFill>
                  <a:srgbClr val="6A9955"/>
                </a:solidFill>
                <a:highlight>
                  <a:srgbClr val="1E1E1E"/>
                </a:highlight>
                <a:latin typeface="Consolas"/>
                <a:ea typeface="Consolas"/>
                <a:cs typeface="Consolas"/>
                <a:sym typeface="Consolas"/>
              </a:rPr>
              <a:t># File paths to include or exclude for triggering a run.</a:t>
            </a:r>
            <a:endParaRPr sz="800">
              <a:solidFill>
                <a:srgbClr val="6A9955"/>
              </a:solidFill>
              <a:highlight>
                <a:srgbClr val="1E1E1E"/>
              </a:highlight>
              <a:latin typeface="Consolas"/>
              <a:ea typeface="Consolas"/>
              <a:cs typeface="Consolas"/>
              <a:sym typeface="Consolas"/>
            </a:endParaRPr>
          </a:p>
          <a:p>
            <a:pPr indent="0" lvl="0" marL="0" rtl="0" algn="l">
              <a:lnSpc>
                <a:spcPct val="100000"/>
              </a:lnSpc>
              <a:spcBef>
                <a:spcPts val="0"/>
              </a:spcBef>
              <a:spcAft>
                <a:spcPts val="0"/>
              </a:spcAft>
              <a:buNone/>
            </a:pPr>
            <a:r>
              <a:rPr lang="es-CO" sz="800">
                <a:solidFill>
                  <a:srgbClr val="D4D4D4"/>
                </a:solidFill>
                <a:highlight>
                  <a:srgbClr val="1E1E1E"/>
                </a:highlight>
                <a:latin typeface="Consolas"/>
                <a:ea typeface="Consolas"/>
                <a:cs typeface="Consolas"/>
                <a:sym typeface="Consolas"/>
              </a:rPr>
              <a:t>   </a:t>
            </a:r>
            <a:r>
              <a:rPr lang="es-CO" sz="800">
                <a:solidFill>
                  <a:srgbClr val="569CD6"/>
                </a:solidFill>
                <a:highlight>
                  <a:srgbClr val="1E1E1E"/>
                </a:highlight>
                <a:latin typeface="Consolas"/>
                <a:ea typeface="Consolas"/>
                <a:cs typeface="Consolas"/>
                <a:sym typeface="Consolas"/>
              </a:rPr>
              <a:t>include</a:t>
            </a:r>
            <a:r>
              <a:rPr lang="es-CO" sz="800">
                <a:solidFill>
                  <a:srgbClr val="D4D4D4"/>
                </a:solidFill>
                <a:highlight>
                  <a:srgbClr val="1E1E1E"/>
                </a:highlight>
                <a:latin typeface="Consolas"/>
                <a:ea typeface="Consolas"/>
                <a:cs typeface="Consolas"/>
                <a:sym typeface="Consolas"/>
              </a:rPr>
              <a:t>: [ </a:t>
            </a:r>
            <a:r>
              <a:rPr lang="es-CO" sz="800">
                <a:solidFill>
                  <a:srgbClr val="CE9178"/>
                </a:solidFill>
                <a:highlight>
                  <a:srgbClr val="1E1E1E"/>
                </a:highlight>
                <a:latin typeface="Consolas"/>
                <a:ea typeface="Consolas"/>
                <a:cs typeface="Consolas"/>
                <a:sym typeface="Consolas"/>
              </a:rPr>
              <a:t>branchFilter</a:t>
            </a:r>
            <a:r>
              <a:rPr lang="es-CO" sz="800">
                <a:solidFill>
                  <a:srgbClr val="D4D4D4"/>
                </a:solidFill>
                <a:highlight>
                  <a:srgbClr val="1E1E1E"/>
                </a:highlight>
                <a:latin typeface="Consolas"/>
                <a:ea typeface="Consolas"/>
                <a:cs typeface="Consolas"/>
                <a:sym typeface="Consolas"/>
              </a:rPr>
              <a:t> ] </a:t>
            </a:r>
            <a:r>
              <a:rPr lang="es-CO" sz="800">
                <a:solidFill>
                  <a:srgbClr val="6A9955"/>
                </a:solidFill>
                <a:highlight>
                  <a:srgbClr val="1E1E1E"/>
                </a:highlight>
                <a:latin typeface="Consolas"/>
                <a:ea typeface="Consolas"/>
                <a:cs typeface="Consolas"/>
                <a:sym typeface="Consolas"/>
              </a:rPr>
              <a:t># List of items to include.</a:t>
            </a:r>
            <a:endParaRPr sz="800">
              <a:solidFill>
                <a:srgbClr val="6A9955"/>
              </a:solidFill>
              <a:highlight>
                <a:srgbClr val="1E1E1E"/>
              </a:highlight>
              <a:latin typeface="Consolas"/>
              <a:ea typeface="Consolas"/>
              <a:cs typeface="Consolas"/>
              <a:sym typeface="Consolas"/>
            </a:endParaRPr>
          </a:p>
          <a:p>
            <a:pPr indent="0" lvl="0" marL="0" rtl="0" algn="l">
              <a:lnSpc>
                <a:spcPct val="100000"/>
              </a:lnSpc>
              <a:spcBef>
                <a:spcPts val="0"/>
              </a:spcBef>
              <a:spcAft>
                <a:spcPts val="0"/>
              </a:spcAft>
              <a:buNone/>
            </a:pPr>
            <a:r>
              <a:rPr lang="es-CO" sz="800">
                <a:solidFill>
                  <a:srgbClr val="D4D4D4"/>
                </a:solidFill>
                <a:highlight>
                  <a:srgbClr val="1E1E1E"/>
                </a:highlight>
                <a:latin typeface="Consolas"/>
                <a:ea typeface="Consolas"/>
                <a:cs typeface="Consolas"/>
                <a:sym typeface="Consolas"/>
              </a:rPr>
              <a:t>   </a:t>
            </a:r>
            <a:r>
              <a:rPr lang="es-CO" sz="800">
                <a:solidFill>
                  <a:srgbClr val="569CD6"/>
                </a:solidFill>
                <a:highlight>
                  <a:srgbClr val="1E1E1E"/>
                </a:highlight>
                <a:latin typeface="Consolas"/>
                <a:ea typeface="Consolas"/>
                <a:cs typeface="Consolas"/>
                <a:sym typeface="Consolas"/>
              </a:rPr>
              <a:t>exclude</a:t>
            </a:r>
            <a:r>
              <a:rPr lang="es-CO" sz="800">
                <a:solidFill>
                  <a:srgbClr val="D4D4D4"/>
                </a:solidFill>
                <a:highlight>
                  <a:srgbClr val="1E1E1E"/>
                </a:highlight>
                <a:latin typeface="Consolas"/>
                <a:ea typeface="Consolas"/>
                <a:cs typeface="Consolas"/>
                <a:sym typeface="Consolas"/>
              </a:rPr>
              <a:t>: [ </a:t>
            </a:r>
            <a:r>
              <a:rPr lang="es-CO" sz="800">
                <a:solidFill>
                  <a:srgbClr val="CE9178"/>
                </a:solidFill>
                <a:highlight>
                  <a:srgbClr val="1E1E1E"/>
                </a:highlight>
                <a:latin typeface="Consolas"/>
                <a:ea typeface="Consolas"/>
                <a:cs typeface="Consolas"/>
                <a:sym typeface="Consolas"/>
              </a:rPr>
              <a:t>branchFilter</a:t>
            </a:r>
            <a:r>
              <a:rPr lang="es-CO" sz="800">
                <a:solidFill>
                  <a:srgbClr val="D4D4D4"/>
                </a:solidFill>
                <a:highlight>
                  <a:srgbClr val="1E1E1E"/>
                </a:highlight>
                <a:latin typeface="Consolas"/>
                <a:ea typeface="Consolas"/>
                <a:cs typeface="Consolas"/>
                <a:sym typeface="Consolas"/>
              </a:rPr>
              <a:t> ] </a:t>
            </a:r>
            <a:r>
              <a:rPr lang="es-CO" sz="800">
                <a:solidFill>
                  <a:srgbClr val="6A9955"/>
                </a:solidFill>
                <a:highlight>
                  <a:srgbClr val="1E1E1E"/>
                </a:highlight>
                <a:latin typeface="Consolas"/>
                <a:ea typeface="Consolas"/>
                <a:cs typeface="Consolas"/>
                <a:sym typeface="Consolas"/>
              </a:rPr>
              <a:t># List of items to exclude.</a:t>
            </a:r>
            <a:endParaRPr sz="800">
              <a:solidFill>
                <a:srgbClr val="6A9955"/>
              </a:solidFill>
              <a:highlight>
                <a:srgbClr val="1E1E1E"/>
              </a:highlight>
              <a:latin typeface="Consolas"/>
              <a:ea typeface="Consolas"/>
              <a:cs typeface="Consolas"/>
              <a:sym typeface="Consolas"/>
            </a:endParaRPr>
          </a:p>
          <a:p>
            <a:pPr indent="0" lvl="0" marL="0" rtl="0" algn="l">
              <a:lnSpc>
                <a:spcPct val="100000"/>
              </a:lnSpc>
              <a:spcBef>
                <a:spcPts val="0"/>
              </a:spcBef>
              <a:spcAft>
                <a:spcPts val="0"/>
              </a:spcAft>
              <a:buNone/>
            </a:pPr>
            <a:r>
              <a:rPr lang="es-CO" sz="800">
                <a:solidFill>
                  <a:srgbClr val="D4D4D4"/>
                </a:solidFill>
                <a:highlight>
                  <a:srgbClr val="1E1E1E"/>
                </a:highlight>
                <a:latin typeface="Consolas"/>
                <a:ea typeface="Consolas"/>
                <a:cs typeface="Consolas"/>
                <a:sym typeface="Consolas"/>
              </a:rPr>
              <a:t> </a:t>
            </a:r>
            <a:r>
              <a:rPr lang="es-CO" sz="800">
                <a:solidFill>
                  <a:srgbClr val="569CD6"/>
                </a:solidFill>
                <a:highlight>
                  <a:srgbClr val="1E1E1E"/>
                </a:highlight>
                <a:latin typeface="Consolas"/>
                <a:ea typeface="Consolas"/>
                <a:cs typeface="Consolas"/>
                <a:sym typeface="Consolas"/>
              </a:rPr>
              <a:t>tags</a:t>
            </a:r>
            <a:r>
              <a:rPr lang="es-CO" sz="800">
                <a:solidFill>
                  <a:srgbClr val="D4D4D4"/>
                </a:solidFill>
                <a:highlight>
                  <a:srgbClr val="1E1E1E"/>
                </a:highlight>
                <a:latin typeface="Consolas"/>
                <a:ea typeface="Consolas"/>
                <a:cs typeface="Consolas"/>
                <a:sym typeface="Consolas"/>
              </a:rPr>
              <a:t>:  </a:t>
            </a:r>
            <a:r>
              <a:rPr lang="es-CO" sz="800">
                <a:solidFill>
                  <a:srgbClr val="6A9955"/>
                </a:solidFill>
                <a:highlight>
                  <a:srgbClr val="1E1E1E"/>
                </a:highlight>
                <a:latin typeface="Consolas"/>
                <a:ea typeface="Consolas"/>
                <a:cs typeface="Consolas"/>
                <a:sym typeface="Consolas"/>
              </a:rPr>
              <a:t># Tag names to include or exclude for triggering a run.</a:t>
            </a:r>
            <a:endParaRPr sz="800">
              <a:solidFill>
                <a:srgbClr val="6A9955"/>
              </a:solidFill>
              <a:highlight>
                <a:srgbClr val="1E1E1E"/>
              </a:highlight>
              <a:latin typeface="Consolas"/>
              <a:ea typeface="Consolas"/>
              <a:cs typeface="Consolas"/>
              <a:sym typeface="Consolas"/>
            </a:endParaRPr>
          </a:p>
          <a:p>
            <a:pPr indent="0" lvl="0" marL="0" rtl="0" algn="l">
              <a:lnSpc>
                <a:spcPct val="100000"/>
              </a:lnSpc>
              <a:spcBef>
                <a:spcPts val="0"/>
              </a:spcBef>
              <a:spcAft>
                <a:spcPts val="0"/>
              </a:spcAft>
              <a:buNone/>
            </a:pPr>
            <a:r>
              <a:rPr lang="es-CO" sz="800">
                <a:solidFill>
                  <a:srgbClr val="D4D4D4"/>
                </a:solidFill>
                <a:highlight>
                  <a:srgbClr val="1E1E1E"/>
                </a:highlight>
                <a:latin typeface="Consolas"/>
                <a:ea typeface="Consolas"/>
                <a:cs typeface="Consolas"/>
                <a:sym typeface="Consolas"/>
              </a:rPr>
              <a:t>   </a:t>
            </a:r>
            <a:r>
              <a:rPr lang="es-CO" sz="800">
                <a:solidFill>
                  <a:srgbClr val="569CD6"/>
                </a:solidFill>
                <a:highlight>
                  <a:srgbClr val="1E1E1E"/>
                </a:highlight>
                <a:latin typeface="Consolas"/>
                <a:ea typeface="Consolas"/>
                <a:cs typeface="Consolas"/>
                <a:sym typeface="Consolas"/>
              </a:rPr>
              <a:t>include</a:t>
            </a:r>
            <a:r>
              <a:rPr lang="es-CO" sz="800">
                <a:solidFill>
                  <a:srgbClr val="D4D4D4"/>
                </a:solidFill>
                <a:highlight>
                  <a:srgbClr val="1E1E1E"/>
                </a:highlight>
                <a:latin typeface="Consolas"/>
                <a:ea typeface="Consolas"/>
                <a:cs typeface="Consolas"/>
                <a:sym typeface="Consolas"/>
              </a:rPr>
              <a:t>: [ </a:t>
            </a:r>
            <a:r>
              <a:rPr lang="es-CO" sz="800">
                <a:solidFill>
                  <a:srgbClr val="CE9178"/>
                </a:solidFill>
                <a:highlight>
                  <a:srgbClr val="1E1E1E"/>
                </a:highlight>
                <a:latin typeface="Consolas"/>
                <a:ea typeface="Consolas"/>
                <a:cs typeface="Consolas"/>
                <a:sym typeface="Consolas"/>
              </a:rPr>
              <a:t>branchFilter</a:t>
            </a:r>
            <a:r>
              <a:rPr lang="es-CO" sz="800">
                <a:solidFill>
                  <a:srgbClr val="D4D4D4"/>
                </a:solidFill>
                <a:highlight>
                  <a:srgbClr val="1E1E1E"/>
                </a:highlight>
                <a:latin typeface="Consolas"/>
                <a:ea typeface="Consolas"/>
                <a:cs typeface="Consolas"/>
                <a:sym typeface="Consolas"/>
              </a:rPr>
              <a:t> ] </a:t>
            </a:r>
            <a:r>
              <a:rPr lang="es-CO" sz="800">
                <a:solidFill>
                  <a:srgbClr val="6A9955"/>
                </a:solidFill>
                <a:highlight>
                  <a:srgbClr val="1E1E1E"/>
                </a:highlight>
                <a:latin typeface="Consolas"/>
                <a:ea typeface="Consolas"/>
                <a:cs typeface="Consolas"/>
                <a:sym typeface="Consolas"/>
              </a:rPr>
              <a:t># List of items to include.</a:t>
            </a:r>
            <a:endParaRPr sz="800">
              <a:solidFill>
                <a:srgbClr val="6A9955"/>
              </a:solidFill>
              <a:highlight>
                <a:srgbClr val="1E1E1E"/>
              </a:highlight>
              <a:latin typeface="Consolas"/>
              <a:ea typeface="Consolas"/>
              <a:cs typeface="Consolas"/>
              <a:sym typeface="Consolas"/>
            </a:endParaRPr>
          </a:p>
          <a:p>
            <a:pPr indent="0" lvl="0" marL="0" rtl="0" algn="l">
              <a:lnSpc>
                <a:spcPct val="100000"/>
              </a:lnSpc>
              <a:spcBef>
                <a:spcPts val="0"/>
              </a:spcBef>
              <a:spcAft>
                <a:spcPts val="0"/>
              </a:spcAft>
              <a:buNone/>
            </a:pPr>
            <a:r>
              <a:rPr lang="es-CO" sz="800">
                <a:solidFill>
                  <a:srgbClr val="D4D4D4"/>
                </a:solidFill>
                <a:highlight>
                  <a:srgbClr val="1E1E1E"/>
                </a:highlight>
                <a:latin typeface="Consolas"/>
                <a:ea typeface="Consolas"/>
                <a:cs typeface="Consolas"/>
                <a:sym typeface="Consolas"/>
              </a:rPr>
              <a:t>   </a:t>
            </a:r>
            <a:r>
              <a:rPr lang="es-CO" sz="800">
                <a:solidFill>
                  <a:srgbClr val="569CD6"/>
                </a:solidFill>
                <a:highlight>
                  <a:srgbClr val="1E1E1E"/>
                </a:highlight>
                <a:latin typeface="Consolas"/>
                <a:ea typeface="Consolas"/>
                <a:cs typeface="Consolas"/>
                <a:sym typeface="Consolas"/>
              </a:rPr>
              <a:t>exclude</a:t>
            </a:r>
            <a:r>
              <a:rPr lang="es-CO" sz="800">
                <a:solidFill>
                  <a:srgbClr val="D4D4D4"/>
                </a:solidFill>
                <a:highlight>
                  <a:srgbClr val="1E1E1E"/>
                </a:highlight>
                <a:latin typeface="Consolas"/>
                <a:ea typeface="Consolas"/>
                <a:cs typeface="Consolas"/>
                <a:sym typeface="Consolas"/>
              </a:rPr>
              <a:t>: [ </a:t>
            </a:r>
            <a:r>
              <a:rPr lang="es-CO" sz="800">
                <a:solidFill>
                  <a:srgbClr val="CE9178"/>
                </a:solidFill>
                <a:highlight>
                  <a:srgbClr val="1E1E1E"/>
                </a:highlight>
                <a:latin typeface="Consolas"/>
                <a:ea typeface="Consolas"/>
                <a:cs typeface="Consolas"/>
                <a:sym typeface="Consolas"/>
              </a:rPr>
              <a:t>branchFilter</a:t>
            </a:r>
            <a:r>
              <a:rPr lang="es-CO" sz="800">
                <a:solidFill>
                  <a:srgbClr val="D4D4D4"/>
                </a:solidFill>
                <a:highlight>
                  <a:srgbClr val="1E1E1E"/>
                </a:highlight>
                <a:latin typeface="Consolas"/>
                <a:ea typeface="Consolas"/>
                <a:cs typeface="Consolas"/>
                <a:sym typeface="Consolas"/>
              </a:rPr>
              <a:t> ] </a:t>
            </a:r>
            <a:r>
              <a:rPr lang="es-CO" sz="800">
                <a:solidFill>
                  <a:srgbClr val="6A9955"/>
                </a:solidFill>
                <a:highlight>
                  <a:srgbClr val="1E1E1E"/>
                </a:highlight>
                <a:latin typeface="Consolas"/>
                <a:ea typeface="Consolas"/>
                <a:cs typeface="Consolas"/>
                <a:sym typeface="Consolas"/>
              </a:rPr>
              <a:t># List of items to exclude.</a:t>
            </a:r>
            <a:endParaRPr sz="800">
              <a:solidFill>
                <a:srgbClr val="6A9955"/>
              </a:solidFill>
              <a:highlight>
                <a:srgbClr val="1E1E1E"/>
              </a:highlight>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126dc91413d_0_34"/>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Pipeline´s Basic Components in a .yaml File</a:t>
            </a:r>
            <a:endParaRPr/>
          </a:p>
        </p:txBody>
      </p:sp>
      <p:sp>
        <p:nvSpPr>
          <p:cNvPr id="236" name="Google Shape;236;g126dc91413d_0_34"/>
          <p:cNvSpPr txBox="1"/>
          <p:nvPr>
            <p:ph idx="1" type="body"/>
          </p:nvPr>
        </p:nvSpPr>
        <p:spPr>
          <a:xfrm>
            <a:off x="235950" y="764425"/>
            <a:ext cx="8672100" cy="4392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b="1" lang="es-CO" sz="1600"/>
              <a:t>Schedule </a:t>
            </a:r>
            <a:r>
              <a:rPr b="1" lang="es-CO" sz="1600"/>
              <a:t>Triggers:</a:t>
            </a:r>
            <a:r>
              <a:rPr lang="es-CO" sz="1600"/>
              <a:t> Son desencadenadores que se </a:t>
            </a:r>
            <a:r>
              <a:rPr lang="es-CO" sz="1600"/>
              <a:t>activan</a:t>
            </a:r>
            <a:r>
              <a:rPr lang="es-CO" sz="1600"/>
              <a:t> cada cierto tiempo según sea configurado</a:t>
            </a:r>
            <a:endParaRPr sz="1600"/>
          </a:p>
          <a:p>
            <a:pPr indent="0" lvl="0" marL="0" rtl="0" algn="l">
              <a:spcBef>
                <a:spcPts val="480"/>
              </a:spcBef>
              <a:spcAft>
                <a:spcPts val="0"/>
              </a:spcAft>
              <a:buNone/>
            </a:pPr>
            <a:r>
              <a:t/>
            </a:r>
            <a:endParaRPr sz="100"/>
          </a:p>
          <a:p>
            <a:pPr indent="0" lvl="0" marL="0" rtl="0" algn="l">
              <a:spcBef>
                <a:spcPts val="480"/>
              </a:spcBef>
              <a:spcAft>
                <a:spcPts val="0"/>
              </a:spcAft>
              <a:buNone/>
            </a:pPr>
            <a:r>
              <a:t/>
            </a:r>
            <a:endParaRPr sz="100"/>
          </a:p>
          <a:p>
            <a:pPr indent="0" lvl="0" marL="0" rtl="0" algn="l">
              <a:spcBef>
                <a:spcPts val="480"/>
              </a:spcBef>
              <a:spcAft>
                <a:spcPts val="0"/>
              </a:spcAft>
              <a:buNone/>
            </a:pPr>
            <a:r>
              <a:t/>
            </a:r>
            <a:endParaRPr sz="1600"/>
          </a:p>
          <a:p>
            <a:pPr indent="0" lvl="0" marL="0" rtl="0" algn="l">
              <a:spcBef>
                <a:spcPts val="480"/>
              </a:spcBef>
              <a:spcAft>
                <a:spcPts val="0"/>
              </a:spcAft>
              <a:buNone/>
            </a:pPr>
            <a:r>
              <a:t/>
            </a:r>
            <a:endParaRPr sz="100"/>
          </a:p>
          <a:p>
            <a:pPr indent="457200" lvl="0" marL="0" rtl="0" algn="l">
              <a:spcBef>
                <a:spcPts val="480"/>
              </a:spcBef>
              <a:spcAft>
                <a:spcPts val="0"/>
              </a:spcAft>
              <a:buNone/>
            </a:pPr>
            <a:r>
              <a:t/>
            </a:r>
            <a:endParaRPr sz="1600"/>
          </a:p>
          <a:p>
            <a:pPr indent="0" lvl="0" marL="0" rtl="0" algn="l">
              <a:spcBef>
                <a:spcPts val="480"/>
              </a:spcBef>
              <a:spcAft>
                <a:spcPts val="0"/>
              </a:spcAft>
              <a:buNone/>
            </a:pPr>
            <a:r>
              <a:t/>
            </a:r>
            <a:endParaRPr sz="1600"/>
          </a:p>
          <a:p>
            <a:pPr indent="457200" lvl="0" marL="0" rtl="0" algn="l">
              <a:spcBef>
                <a:spcPts val="480"/>
              </a:spcBef>
              <a:spcAft>
                <a:spcPts val="0"/>
              </a:spcAft>
              <a:buNone/>
            </a:pPr>
            <a:r>
              <a:t/>
            </a:r>
            <a:endParaRPr sz="2200"/>
          </a:p>
          <a:p>
            <a:pPr indent="0" lvl="0" marL="0" rtl="0" algn="l">
              <a:spcBef>
                <a:spcPts val="480"/>
              </a:spcBef>
              <a:spcAft>
                <a:spcPts val="0"/>
              </a:spcAft>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p:txBody>
      </p:sp>
      <p:pic>
        <p:nvPicPr>
          <p:cNvPr id="237" name="Google Shape;237;g126dc91413d_0_34"/>
          <p:cNvPicPr preferRelativeResize="0"/>
          <p:nvPr/>
        </p:nvPicPr>
        <p:blipFill>
          <a:blip r:embed="rId3">
            <a:alphaModFix/>
          </a:blip>
          <a:stretch>
            <a:fillRect/>
          </a:stretch>
        </p:blipFill>
        <p:spPr>
          <a:xfrm>
            <a:off x="310975" y="3497500"/>
            <a:ext cx="4125651" cy="1505675"/>
          </a:xfrm>
          <a:prstGeom prst="rect">
            <a:avLst/>
          </a:prstGeom>
          <a:noFill/>
          <a:ln>
            <a:noFill/>
          </a:ln>
        </p:spPr>
      </p:pic>
      <p:pic>
        <p:nvPicPr>
          <p:cNvPr id="238" name="Google Shape;238;g126dc91413d_0_34"/>
          <p:cNvPicPr preferRelativeResize="0"/>
          <p:nvPr/>
        </p:nvPicPr>
        <p:blipFill>
          <a:blip r:embed="rId4">
            <a:alphaModFix/>
          </a:blip>
          <a:stretch>
            <a:fillRect/>
          </a:stretch>
        </p:blipFill>
        <p:spPr>
          <a:xfrm>
            <a:off x="4603149" y="3497500"/>
            <a:ext cx="4304900" cy="1123975"/>
          </a:xfrm>
          <a:prstGeom prst="rect">
            <a:avLst/>
          </a:prstGeom>
          <a:noFill/>
          <a:ln>
            <a:noFill/>
          </a:ln>
        </p:spPr>
      </p:pic>
      <p:sp>
        <p:nvSpPr>
          <p:cNvPr id="239" name="Google Shape;239;g126dc91413d_0_34"/>
          <p:cNvSpPr txBox="1"/>
          <p:nvPr/>
        </p:nvSpPr>
        <p:spPr>
          <a:xfrm>
            <a:off x="310975" y="1586050"/>
            <a:ext cx="2856600" cy="13104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CO" sz="800">
                <a:solidFill>
                  <a:srgbClr val="6A9955"/>
                </a:solidFill>
                <a:highlight>
                  <a:srgbClr val="1E1E1E"/>
                </a:highlight>
                <a:latin typeface="Consolas"/>
                <a:ea typeface="Consolas"/>
                <a:cs typeface="Consolas"/>
                <a:sym typeface="Consolas"/>
              </a:rPr>
              <a:t># YAML file in the main branch</a:t>
            </a:r>
            <a:endParaRPr sz="80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800">
                <a:solidFill>
                  <a:srgbClr val="569CD6"/>
                </a:solidFill>
                <a:highlight>
                  <a:srgbClr val="1E1E1E"/>
                </a:highlight>
                <a:latin typeface="Consolas"/>
                <a:ea typeface="Consolas"/>
                <a:cs typeface="Consolas"/>
                <a:sym typeface="Consolas"/>
              </a:rPr>
              <a:t>schedules</a:t>
            </a:r>
            <a:r>
              <a:rPr lang="es-CO" sz="800">
                <a:solidFill>
                  <a:srgbClr val="D4D4D4"/>
                </a:solidFill>
                <a:highlight>
                  <a:srgbClr val="1E1E1E"/>
                </a:highlight>
                <a:latin typeface="Consolas"/>
                <a:ea typeface="Consolas"/>
                <a:cs typeface="Consolas"/>
                <a:sym typeface="Consolas"/>
              </a:rPr>
              <a:t>:</a:t>
            </a:r>
            <a:endParaRPr sz="8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800">
                <a:solidFill>
                  <a:srgbClr val="D4D4D4"/>
                </a:solidFill>
                <a:highlight>
                  <a:srgbClr val="1E1E1E"/>
                </a:highlight>
                <a:latin typeface="Consolas"/>
                <a:ea typeface="Consolas"/>
                <a:cs typeface="Consolas"/>
                <a:sym typeface="Consolas"/>
              </a:rPr>
              <a:t>- </a:t>
            </a:r>
            <a:r>
              <a:rPr lang="es-CO" sz="800">
                <a:solidFill>
                  <a:srgbClr val="569CD6"/>
                </a:solidFill>
                <a:highlight>
                  <a:srgbClr val="1E1E1E"/>
                </a:highlight>
                <a:latin typeface="Consolas"/>
                <a:ea typeface="Consolas"/>
                <a:cs typeface="Consolas"/>
                <a:sym typeface="Consolas"/>
              </a:rPr>
              <a:t>cron</a:t>
            </a:r>
            <a:r>
              <a:rPr lang="es-CO" sz="800">
                <a:solidFill>
                  <a:srgbClr val="D4D4D4"/>
                </a:solidFill>
                <a:highlight>
                  <a:srgbClr val="1E1E1E"/>
                </a:highlight>
                <a:latin typeface="Consolas"/>
                <a:ea typeface="Consolas"/>
                <a:cs typeface="Consolas"/>
                <a:sym typeface="Consolas"/>
              </a:rPr>
              <a:t>: </a:t>
            </a:r>
            <a:r>
              <a:rPr lang="es-CO" sz="800">
                <a:solidFill>
                  <a:srgbClr val="CE9178"/>
                </a:solidFill>
                <a:highlight>
                  <a:srgbClr val="1E1E1E"/>
                </a:highlight>
                <a:latin typeface="Consolas"/>
                <a:ea typeface="Consolas"/>
                <a:cs typeface="Consolas"/>
                <a:sym typeface="Consolas"/>
              </a:rPr>
              <a:t>"0 0 * * *"</a:t>
            </a:r>
            <a:endParaRPr sz="80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800">
                <a:solidFill>
                  <a:srgbClr val="D4D4D4"/>
                </a:solidFill>
                <a:highlight>
                  <a:srgbClr val="1E1E1E"/>
                </a:highlight>
                <a:latin typeface="Consolas"/>
                <a:ea typeface="Consolas"/>
                <a:cs typeface="Consolas"/>
                <a:sym typeface="Consolas"/>
              </a:rPr>
              <a:t>  </a:t>
            </a:r>
            <a:r>
              <a:rPr lang="es-CO" sz="800">
                <a:solidFill>
                  <a:srgbClr val="569CD6"/>
                </a:solidFill>
                <a:highlight>
                  <a:srgbClr val="1E1E1E"/>
                </a:highlight>
                <a:latin typeface="Consolas"/>
                <a:ea typeface="Consolas"/>
                <a:cs typeface="Consolas"/>
                <a:sym typeface="Consolas"/>
              </a:rPr>
              <a:t>displayName</a:t>
            </a:r>
            <a:r>
              <a:rPr lang="es-CO" sz="800">
                <a:solidFill>
                  <a:srgbClr val="D4D4D4"/>
                </a:solidFill>
                <a:highlight>
                  <a:srgbClr val="1E1E1E"/>
                </a:highlight>
                <a:latin typeface="Consolas"/>
                <a:ea typeface="Consolas"/>
                <a:cs typeface="Consolas"/>
                <a:sym typeface="Consolas"/>
              </a:rPr>
              <a:t>: </a:t>
            </a:r>
            <a:r>
              <a:rPr lang="es-CO" sz="800">
                <a:solidFill>
                  <a:srgbClr val="CE9178"/>
                </a:solidFill>
                <a:highlight>
                  <a:srgbClr val="1E1E1E"/>
                </a:highlight>
                <a:latin typeface="Consolas"/>
                <a:ea typeface="Consolas"/>
                <a:cs typeface="Consolas"/>
                <a:sym typeface="Consolas"/>
              </a:rPr>
              <a:t>Daily midnight build</a:t>
            </a:r>
            <a:endParaRPr sz="80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800">
                <a:solidFill>
                  <a:srgbClr val="D4D4D4"/>
                </a:solidFill>
                <a:highlight>
                  <a:srgbClr val="1E1E1E"/>
                </a:highlight>
                <a:latin typeface="Consolas"/>
                <a:ea typeface="Consolas"/>
                <a:cs typeface="Consolas"/>
                <a:sym typeface="Consolas"/>
              </a:rPr>
              <a:t>  </a:t>
            </a:r>
            <a:r>
              <a:rPr lang="es-CO" sz="800">
                <a:solidFill>
                  <a:srgbClr val="569CD6"/>
                </a:solidFill>
                <a:highlight>
                  <a:srgbClr val="1E1E1E"/>
                </a:highlight>
                <a:latin typeface="Consolas"/>
                <a:ea typeface="Consolas"/>
                <a:cs typeface="Consolas"/>
                <a:sym typeface="Consolas"/>
              </a:rPr>
              <a:t>branches</a:t>
            </a:r>
            <a:r>
              <a:rPr lang="es-CO" sz="800">
                <a:solidFill>
                  <a:srgbClr val="D4D4D4"/>
                </a:solidFill>
                <a:highlight>
                  <a:srgbClr val="1E1E1E"/>
                </a:highlight>
                <a:latin typeface="Consolas"/>
                <a:ea typeface="Consolas"/>
                <a:cs typeface="Consolas"/>
                <a:sym typeface="Consolas"/>
              </a:rPr>
              <a:t>:</a:t>
            </a:r>
            <a:endParaRPr sz="8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800">
                <a:solidFill>
                  <a:srgbClr val="D4D4D4"/>
                </a:solidFill>
                <a:highlight>
                  <a:srgbClr val="1E1E1E"/>
                </a:highlight>
                <a:latin typeface="Consolas"/>
                <a:ea typeface="Consolas"/>
                <a:cs typeface="Consolas"/>
                <a:sym typeface="Consolas"/>
              </a:rPr>
              <a:t>    </a:t>
            </a:r>
            <a:r>
              <a:rPr lang="es-CO" sz="800">
                <a:solidFill>
                  <a:srgbClr val="569CD6"/>
                </a:solidFill>
                <a:highlight>
                  <a:srgbClr val="1E1E1E"/>
                </a:highlight>
                <a:latin typeface="Consolas"/>
                <a:ea typeface="Consolas"/>
                <a:cs typeface="Consolas"/>
                <a:sym typeface="Consolas"/>
              </a:rPr>
              <a:t>include</a:t>
            </a:r>
            <a:r>
              <a:rPr lang="es-CO" sz="800">
                <a:solidFill>
                  <a:srgbClr val="D4D4D4"/>
                </a:solidFill>
                <a:highlight>
                  <a:srgbClr val="1E1E1E"/>
                </a:highlight>
                <a:latin typeface="Consolas"/>
                <a:ea typeface="Consolas"/>
                <a:cs typeface="Consolas"/>
                <a:sym typeface="Consolas"/>
              </a:rPr>
              <a:t>:</a:t>
            </a:r>
            <a:endParaRPr sz="8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800">
                <a:solidFill>
                  <a:srgbClr val="D4D4D4"/>
                </a:solidFill>
                <a:highlight>
                  <a:srgbClr val="1E1E1E"/>
                </a:highlight>
                <a:latin typeface="Consolas"/>
                <a:ea typeface="Consolas"/>
                <a:cs typeface="Consolas"/>
                <a:sym typeface="Consolas"/>
              </a:rPr>
              <a:t>    - </a:t>
            </a:r>
            <a:r>
              <a:rPr lang="es-CO" sz="800">
                <a:solidFill>
                  <a:srgbClr val="CE9178"/>
                </a:solidFill>
                <a:highlight>
                  <a:srgbClr val="1E1E1E"/>
                </a:highlight>
                <a:latin typeface="Consolas"/>
                <a:ea typeface="Consolas"/>
                <a:cs typeface="Consolas"/>
                <a:sym typeface="Consolas"/>
              </a:rPr>
              <a:t>main</a:t>
            </a:r>
            <a:endParaRPr sz="800">
              <a:solidFill>
                <a:srgbClr val="6A9955"/>
              </a:solidFill>
              <a:highlight>
                <a:srgbClr val="1E1E1E"/>
              </a:highlight>
              <a:latin typeface="Consolas"/>
              <a:ea typeface="Consolas"/>
              <a:cs typeface="Consolas"/>
              <a:sym typeface="Consolas"/>
            </a:endParaRPr>
          </a:p>
        </p:txBody>
      </p:sp>
      <p:sp>
        <p:nvSpPr>
          <p:cNvPr id="240" name="Google Shape;240;g126dc91413d_0_34"/>
          <p:cNvSpPr txBox="1"/>
          <p:nvPr>
            <p:ph idx="1" type="body"/>
          </p:nvPr>
        </p:nvSpPr>
        <p:spPr>
          <a:xfrm>
            <a:off x="249375" y="1203622"/>
            <a:ext cx="3690600" cy="346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Clr>
                <a:schemeClr val="dk1"/>
              </a:buClr>
              <a:buSzPts val="1100"/>
              <a:buFont typeface="Arial"/>
              <a:buNone/>
            </a:pPr>
            <a:r>
              <a:rPr lang="es-CO" sz="1600"/>
              <a:t>Sintaxis en un archivo yaml</a:t>
            </a:r>
            <a:endParaRPr sz="1600"/>
          </a:p>
          <a:p>
            <a:pPr indent="0" lvl="0" marL="0" rtl="0" algn="ctr">
              <a:spcBef>
                <a:spcPts val="480"/>
              </a:spcBef>
              <a:spcAft>
                <a:spcPts val="0"/>
              </a:spcAft>
              <a:buClr>
                <a:schemeClr val="dk1"/>
              </a:buClr>
              <a:buSzPts val="1100"/>
              <a:buFont typeface="Arial"/>
              <a:buNone/>
            </a:pPr>
            <a:r>
              <a:t/>
            </a:r>
            <a:endParaRPr sz="1800"/>
          </a:p>
          <a:p>
            <a:pPr indent="0" lvl="0" marL="0" rtl="0" algn="ctr">
              <a:spcBef>
                <a:spcPts val="480"/>
              </a:spcBef>
              <a:spcAft>
                <a:spcPts val="0"/>
              </a:spcAft>
              <a:buClr>
                <a:schemeClr val="dk1"/>
              </a:buClr>
              <a:buSzPts val="1100"/>
              <a:buFont typeface="Arial"/>
              <a:buNone/>
            </a:pPr>
            <a:r>
              <a:t/>
            </a:r>
            <a:endParaRPr sz="1800"/>
          </a:p>
          <a:p>
            <a:pPr indent="0" lvl="0" marL="0" rtl="0" algn="ctr">
              <a:spcBef>
                <a:spcPts val="480"/>
              </a:spcBef>
              <a:spcAft>
                <a:spcPts val="0"/>
              </a:spcAft>
              <a:buClr>
                <a:schemeClr val="dk1"/>
              </a:buClr>
              <a:buSzPts val="1100"/>
              <a:buFont typeface="Arial"/>
              <a:buNone/>
            </a:pPr>
            <a:r>
              <a:t/>
            </a:r>
            <a:endParaRPr sz="1900"/>
          </a:p>
          <a:p>
            <a:pPr indent="0" lvl="0" marL="0" rtl="0" algn="ctr">
              <a:spcBef>
                <a:spcPts val="480"/>
              </a:spcBef>
              <a:spcAft>
                <a:spcPts val="0"/>
              </a:spcAft>
              <a:buClr>
                <a:schemeClr val="dk1"/>
              </a:buClr>
              <a:buSzPts val="1100"/>
              <a:buFont typeface="Arial"/>
              <a:buNone/>
            </a:pPr>
            <a:r>
              <a:t/>
            </a:r>
            <a:endParaRPr sz="1900"/>
          </a:p>
          <a:p>
            <a:pPr indent="0" lvl="0" marL="0" rtl="0" algn="ctr">
              <a:spcBef>
                <a:spcPts val="480"/>
              </a:spcBef>
              <a:spcAft>
                <a:spcPts val="0"/>
              </a:spcAft>
              <a:buClr>
                <a:schemeClr val="dk1"/>
              </a:buClr>
              <a:buSzPts val="1100"/>
              <a:buFont typeface="Arial"/>
              <a:buNone/>
            </a:pPr>
            <a:r>
              <a:t/>
            </a:r>
            <a:endParaRPr sz="1900"/>
          </a:p>
        </p:txBody>
      </p:sp>
      <p:sp>
        <p:nvSpPr>
          <p:cNvPr id="241" name="Google Shape;241;g126dc91413d_0_34"/>
          <p:cNvSpPr txBox="1"/>
          <p:nvPr>
            <p:ph idx="1" type="body"/>
          </p:nvPr>
        </p:nvSpPr>
        <p:spPr>
          <a:xfrm>
            <a:off x="4375025" y="1203625"/>
            <a:ext cx="3908700" cy="3465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Clr>
                <a:schemeClr val="dk1"/>
              </a:buClr>
              <a:buSzPts val="1100"/>
              <a:buFont typeface="Arial"/>
              <a:buNone/>
            </a:pPr>
            <a:r>
              <a:rPr lang="es-CO" sz="1600"/>
              <a:t>Sintaxis del String cron</a:t>
            </a:r>
            <a:endParaRPr sz="1600"/>
          </a:p>
          <a:p>
            <a:pPr indent="0" lvl="0" marL="0" rtl="0" algn="ctr">
              <a:spcBef>
                <a:spcPts val="480"/>
              </a:spcBef>
              <a:spcAft>
                <a:spcPts val="0"/>
              </a:spcAft>
              <a:buClr>
                <a:schemeClr val="dk1"/>
              </a:buClr>
              <a:buSzPts val="1100"/>
              <a:buFont typeface="Arial"/>
              <a:buNone/>
            </a:pPr>
            <a:r>
              <a:t/>
            </a:r>
            <a:endParaRPr sz="1800"/>
          </a:p>
          <a:p>
            <a:pPr indent="0" lvl="0" marL="0" rtl="0" algn="ctr">
              <a:spcBef>
                <a:spcPts val="480"/>
              </a:spcBef>
              <a:spcAft>
                <a:spcPts val="0"/>
              </a:spcAft>
              <a:buClr>
                <a:schemeClr val="dk1"/>
              </a:buClr>
              <a:buSzPts val="1100"/>
              <a:buFont typeface="Arial"/>
              <a:buNone/>
            </a:pPr>
            <a:r>
              <a:t/>
            </a:r>
            <a:endParaRPr sz="1800"/>
          </a:p>
          <a:p>
            <a:pPr indent="0" lvl="0" marL="0" rtl="0" algn="ctr">
              <a:spcBef>
                <a:spcPts val="480"/>
              </a:spcBef>
              <a:spcAft>
                <a:spcPts val="0"/>
              </a:spcAft>
              <a:buClr>
                <a:schemeClr val="dk1"/>
              </a:buClr>
              <a:buSzPts val="1100"/>
              <a:buFont typeface="Arial"/>
              <a:buNone/>
            </a:pPr>
            <a:r>
              <a:t/>
            </a:r>
            <a:endParaRPr sz="1900"/>
          </a:p>
          <a:p>
            <a:pPr indent="0" lvl="0" marL="0" rtl="0" algn="ctr">
              <a:spcBef>
                <a:spcPts val="480"/>
              </a:spcBef>
              <a:spcAft>
                <a:spcPts val="0"/>
              </a:spcAft>
              <a:buClr>
                <a:schemeClr val="dk1"/>
              </a:buClr>
              <a:buSzPts val="1100"/>
              <a:buFont typeface="Arial"/>
              <a:buNone/>
            </a:pPr>
            <a:r>
              <a:t/>
            </a:r>
            <a:endParaRPr sz="1900"/>
          </a:p>
          <a:p>
            <a:pPr indent="0" lvl="0" marL="0" rtl="0" algn="ctr">
              <a:spcBef>
                <a:spcPts val="480"/>
              </a:spcBef>
              <a:spcAft>
                <a:spcPts val="0"/>
              </a:spcAft>
              <a:buClr>
                <a:schemeClr val="dk1"/>
              </a:buClr>
              <a:buSzPts val="1100"/>
              <a:buFont typeface="Arial"/>
              <a:buNone/>
            </a:pPr>
            <a:r>
              <a:t/>
            </a:r>
            <a:endParaRPr sz="1900"/>
          </a:p>
        </p:txBody>
      </p:sp>
      <p:pic>
        <p:nvPicPr>
          <p:cNvPr id="242" name="Google Shape;242;g126dc91413d_0_34"/>
          <p:cNvPicPr preferRelativeResize="0"/>
          <p:nvPr/>
        </p:nvPicPr>
        <p:blipFill>
          <a:blip r:embed="rId5">
            <a:alphaModFix/>
          </a:blip>
          <a:stretch>
            <a:fillRect/>
          </a:stretch>
        </p:blipFill>
        <p:spPr>
          <a:xfrm>
            <a:off x="3939975" y="1572387"/>
            <a:ext cx="2320783" cy="1345512"/>
          </a:xfrm>
          <a:prstGeom prst="rect">
            <a:avLst/>
          </a:prstGeom>
          <a:noFill/>
          <a:ln>
            <a:noFill/>
          </a:ln>
        </p:spPr>
      </p:pic>
      <p:pic>
        <p:nvPicPr>
          <p:cNvPr id="243" name="Google Shape;243;g126dc91413d_0_34"/>
          <p:cNvPicPr preferRelativeResize="0"/>
          <p:nvPr/>
        </p:nvPicPr>
        <p:blipFill>
          <a:blip r:embed="rId6">
            <a:alphaModFix/>
          </a:blip>
          <a:stretch>
            <a:fillRect/>
          </a:stretch>
        </p:blipFill>
        <p:spPr>
          <a:xfrm>
            <a:off x="6366100" y="1578650"/>
            <a:ext cx="2320775" cy="1332964"/>
          </a:xfrm>
          <a:prstGeom prst="rect">
            <a:avLst/>
          </a:prstGeom>
          <a:noFill/>
          <a:ln>
            <a:noFill/>
          </a:ln>
        </p:spPr>
      </p:pic>
      <p:cxnSp>
        <p:nvCxnSpPr>
          <p:cNvPr id="244" name="Google Shape;244;g126dc91413d_0_34"/>
          <p:cNvCxnSpPr/>
          <p:nvPr/>
        </p:nvCxnSpPr>
        <p:spPr>
          <a:xfrm flipH="1" rot="10800000">
            <a:off x="1492825" y="1825350"/>
            <a:ext cx="2596500" cy="254700"/>
          </a:xfrm>
          <a:prstGeom prst="straightConnector1">
            <a:avLst/>
          </a:prstGeom>
          <a:noFill/>
          <a:ln cap="flat" cmpd="sng" w="9525">
            <a:solidFill>
              <a:srgbClr val="00FF00"/>
            </a:solidFill>
            <a:prstDash val="solid"/>
            <a:round/>
            <a:headEnd len="med" w="med" type="none"/>
            <a:tailEnd len="med" w="med" type="triangle"/>
          </a:ln>
        </p:spPr>
      </p:cxnSp>
      <p:sp>
        <p:nvSpPr>
          <p:cNvPr id="245" name="Google Shape;245;g126dc91413d_0_34"/>
          <p:cNvSpPr txBox="1"/>
          <p:nvPr>
            <p:ph idx="1" type="body"/>
          </p:nvPr>
        </p:nvSpPr>
        <p:spPr>
          <a:xfrm>
            <a:off x="310975" y="3151000"/>
            <a:ext cx="8597100" cy="346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Clr>
                <a:schemeClr val="dk1"/>
              </a:buClr>
              <a:buSzPts val="1100"/>
              <a:buFont typeface="Arial"/>
              <a:buNone/>
            </a:pPr>
            <a:r>
              <a:rPr lang="es-CO" sz="1000"/>
              <a:t>Consultar detalle de estos y más triggers: https://docs.microsoft.com/en-us/azure/devops/pipelines/build/triggers?view=azure-devops</a:t>
            </a:r>
            <a:endParaRPr sz="1000"/>
          </a:p>
          <a:p>
            <a:pPr indent="0" lvl="0" marL="0" rtl="0" algn="l">
              <a:spcBef>
                <a:spcPts val="480"/>
              </a:spcBef>
              <a:spcAft>
                <a:spcPts val="0"/>
              </a:spcAft>
              <a:buClr>
                <a:schemeClr val="dk1"/>
              </a:buClr>
              <a:buSzPts val="1100"/>
              <a:buFont typeface="Arial"/>
              <a:buNone/>
            </a:pPr>
            <a:r>
              <a:t/>
            </a:r>
            <a:endParaRPr sz="1800"/>
          </a:p>
          <a:p>
            <a:pPr indent="0" lvl="0" marL="0" rtl="0" algn="l">
              <a:spcBef>
                <a:spcPts val="480"/>
              </a:spcBef>
              <a:spcAft>
                <a:spcPts val="0"/>
              </a:spcAft>
              <a:buClr>
                <a:schemeClr val="dk1"/>
              </a:buClr>
              <a:buSzPts val="1100"/>
              <a:buFont typeface="Arial"/>
              <a:buNone/>
            </a:pPr>
            <a:r>
              <a:t/>
            </a:r>
            <a:endParaRPr sz="1800"/>
          </a:p>
          <a:p>
            <a:pPr indent="0" lvl="0" marL="0" rtl="0" algn="l">
              <a:spcBef>
                <a:spcPts val="480"/>
              </a:spcBef>
              <a:spcAft>
                <a:spcPts val="0"/>
              </a:spcAft>
              <a:buClr>
                <a:schemeClr val="dk1"/>
              </a:buClr>
              <a:buSzPts val="1100"/>
              <a:buFont typeface="Arial"/>
              <a:buNone/>
            </a:pPr>
            <a:r>
              <a:t/>
            </a:r>
            <a:endParaRPr sz="1900"/>
          </a:p>
          <a:p>
            <a:pPr indent="0" lvl="0" marL="0" rtl="0" algn="l">
              <a:spcBef>
                <a:spcPts val="480"/>
              </a:spcBef>
              <a:spcAft>
                <a:spcPts val="0"/>
              </a:spcAft>
              <a:buClr>
                <a:schemeClr val="dk1"/>
              </a:buClr>
              <a:buSzPts val="1100"/>
              <a:buFont typeface="Arial"/>
              <a:buNone/>
            </a:pPr>
            <a:r>
              <a:t/>
            </a:r>
            <a:endParaRPr sz="1900"/>
          </a:p>
          <a:p>
            <a:pPr indent="0" lvl="0" marL="0" rtl="0" algn="l">
              <a:spcBef>
                <a:spcPts val="480"/>
              </a:spcBef>
              <a:spcAft>
                <a:spcPts val="0"/>
              </a:spcAft>
              <a:buClr>
                <a:schemeClr val="dk1"/>
              </a:buClr>
              <a:buSzPts val="1100"/>
              <a:buFont typeface="Arial"/>
              <a:buNone/>
            </a:pPr>
            <a:r>
              <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12796f984ed_0_335"/>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Trigger dependiente de un Pipeline</a:t>
            </a:r>
            <a:endParaRPr/>
          </a:p>
        </p:txBody>
      </p:sp>
      <p:sp>
        <p:nvSpPr>
          <p:cNvPr id="252" name="Google Shape;252;g12796f984ed_0_335"/>
          <p:cNvSpPr txBox="1"/>
          <p:nvPr>
            <p:ph idx="1" type="body"/>
          </p:nvPr>
        </p:nvSpPr>
        <p:spPr>
          <a:xfrm>
            <a:off x="249375" y="651176"/>
            <a:ext cx="8430600" cy="643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s-CO" sz="1500"/>
              <a:t>Se pueden separar las fases de un pipeline ya que, el trigger puede ser la completitud de otro pipeline</a:t>
            </a:r>
            <a:r>
              <a:rPr lang="es-CO" sz="1600"/>
              <a:t>    </a:t>
            </a:r>
            <a:endParaRPr sz="1600"/>
          </a:p>
          <a:p>
            <a:pPr indent="0" lvl="0" marL="0" rtl="0" algn="l">
              <a:spcBef>
                <a:spcPts val="480"/>
              </a:spcBef>
              <a:spcAft>
                <a:spcPts val="0"/>
              </a:spcAft>
              <a:buNone/>
            </a:pPr>
            <a:r>
              <a:rPr b="1" lang="es-CO" sz="1700">
                <a:solidFill>
                  <a:srgbClr val="333333"/>
                </a:solidFill>
              </a:rPr>
              <a:t>CI → CT → CD…</a:t>
            </a:r>
            <a:endParaRPr b="1" sz="1700">
              <a:solidFill>
                <a:srgbClr val="333333"/>
              </a:solidFill>
            </a:endParaRPr>
          </a:p>
          <a:p>
            <a:pPr indent="0" lvl="0" marL="0" rtl="0" algn="l">
              <a:spcBef>
                <a:spcPts val="0"/>
              </a:spcBef>
              <a:spcAft>
                <a:spcPts val="0"/>
              </a:spcAft>
              <a:buClr>
                <a:schemeClr val="dk1"/>
              </a:buClr>
              <a:buSzPts val="1100"/>
              <a:buFont typeface="Arial"/>
              <a:buNone/>
            </a:pPr>
            <a:r>
              <a:t/>
            </a:r>
            <a:endParaRPr b="1" sz="2200">
              <a:solidFill>
                <a:srgbClr val="333333"/>
              </a:solidFill>
            </a:endParaRPr>
          </a:p>
          <a:p>
            <a:pPr indent="0" lvl="0" marL="0" rtl="0" algn="l">
              <a:spcBef>
                <a:spcPts val="480"/>
              </a:spcBef>
              <a:spcAft>
                <a:spcPts val="0"/>
              </a:spcAft>
              <a:buNone/>
            </a:pPr>
            <a:r>
              <a:t/>
            </a:r>
            <a:endParaRPr/>
          </a:p>
        </p:txBody>
      </p:sp>
      <p:sp>
        <p:nvSpPr>
          <p:cNvPr id="253" name="Google Shape;253;g12796f984ed_0_335"/>
          <p:cNvSpPr txBox="1"/>
          <p:nvPr/>
        </p:nvSpPr>
        <p:spPr>
          <a:xfrm>
            <a:off x="1797050" y="4818250"/>
            <a:ext cx="7140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CO" sz="900">
                <a:latin typeface="Consolas"/>
                <a:ea typeface="Consolas"/>
                <a:cs typeface="Consolas"/>
                <a:sym typeface="Consolas"/>
              </a:rPr>
              <a:t>https://docs.microsoft.com/en-us/azure/devops/pipelines/process/resources</a:t>
            </a:r>
            <a:endParaRPr sz="900">
              <a:latin typeface="Consolas"/>
              <a:ea typeface="Consolas"/>
              <a:cs typeface="Consolas"/>
              <a:sym typeface="Consolas"/>
            </a:endParaRPr>
          </a:p>
        </p:txBody>
      </p:sp>
      <p:sp>
        <p:nvSpPr>
          <p:cNvPr id="254" name="Google Shape;254;g12796f984ed_0_335"/>
          <p:cNvSpPr txBox="1"/>
          <p:nvPr/>
        </p:nvSpPr>
        <p:spPr>
          <a:xfrm>
            <a:off x="249375" y="1752550"/>
            <a:ext cx="2870700" cy="585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CO" sz="700">
                <a:solidFill>
                  <a:srgbClr val="6A9955"/>
                </a:solidFill>
                <a:highlight>
                  <a:srgbClr val="1E1E1E"/>
                </a:highlight>
                <a:latin typeface="Consolas"/>
                <a:ea typeface="Consolas"/>
                <a:cs typeface="Consolas"/>
                <a:sym typeface="Consolas"/>
              </a:rPr>
              <a:t># security-lib-ci YAML pipeline</a:t>
            </a:r>
            <a:endParaRPr sz="70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700">
                <a:solidFill>
                  <a:srgbClr val="569CD6"/>
                </a:solidFill>
                <a:highlight>
                  <a:srgbClr val="1E1E1E"/>
                </a:highlight>
                <a:latin typeface="Consolas"/>
                <a:ea typeface="Consolas"/>
                <a:cs typeface="Consolas"/>
                <a:sym typeface="Consolas"/>
              </a:rPr>
              <a:t>steps</a:t>
            </a:r>
            <a:r>
              <a:rPr lang="es-CO" sz="700">
                <a:solidFill>
                  <a:srgbClr val="D4D4D4"/>
                </a:solidFill>
                <a:highlight>
                  <a:srgbClr val="1E1E1E"/>
                </a:highlight>
                <a:latin typeface="Consolas"/>
                <a:ea typeface="Consolas"/>
                <a:cs typeface="Consolas"/>
                <a:sym typeface="Consolas"/>
              </a:rPr>
              <a:t>:</a:t>
            </a:r>
            <a:endParaRPr sz="7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700">
                <a:solidFill>
                  <a:srgbClr val="D4D4D4"/>
                </a:solidFill>
                <a:highlight>
                  <a:srgbClr val="1E1E1E"/>
                </a:highlight>
                <a:latin typeface="Consolas"/>
                <a:ea typeface="Consolas"/>
                <a:cs typeface="Consolas"/>
                <a:sym typeface="Consolas"/>
              </a:rPr>
              <a:t>- </a:t>
            </a:r>
            <a:r>
              <a:rPr lang="es-CO" sz="700">
                <a:solidFill>
                  <a:srgbClr val="569CD6"/>
                </a:solidFill>
                <a:highlight>
                  <a:srgbClr val="1E1E1E"/>
                </a:highlight>
                <a:latin typeface="Consolas"/>
                <a:ea typeface="Consolas"/>
                <a:cs typeface="Consolas"/>
                <a:sym typeface="Consolas"/>
              </a:rPr>
              <a:t>bash</a:t>
            </a:r>
            <a:r>
              <a:rPr lang="es-CO" sz="700">
                <a:solidFill>
                  <a:srgbClr val="D4D4D4"/>
                </a:solidFill>
                <a:highlight>
                  <a:srgbClr val="1E1E1E"/>
                </a:highlight>
                <a:latin typeface="Consolas"/>
                <a:ea typeface="Consolas"/>
                <a:cs typeface="Consolas"/>
                <a:sym typeface="Consolas"/>
              </a:rPr>
              <a:t>: </a:t>
            </a:r>
            <a:r>
              <a:rPr lang="es-CO" sz="700">
                <a:solidFill>
                  <a:srgbClr val="CE9178"/>
                </a:solidFill>
                <a:highlight>
                  <a:srgbClr val="1E1E1E"/>
                </a:highlight>
                <a:latin typeface="Consolas"/>
                <a:ea typeface="Consolas"/>
                <a:cs typeface="Consolas"/>
                <a:sym typeface="Consolas"/>
              </a:rPr>
              <a:t>echo "The security-lib-ci pipeline runs first"</a:t>
            </a:r>
            <a:endParaRPr sz="700">
              <a:solidFill>
                <a:srgbClr val="6A9955"/>
              </a:solidFill>
              <a:highlight>
                <a:srgbClr val="1E1E1E"/>
              </a:highlight>
              <a:latin typeface="Consolas"/>
              <a:ea typeface="Consolas"/>
              <a:cs typeface="Consolas"/>
              <a:sym typeface="Consolas"/>
            </a:endParaRPr>
          </a:p>
        </p:txBody>
      </p:sp>
      <p:sp>
        <p:nvSpPr>
          <p:cNvPr id="255" name="Google Shape;255;g12796f984ed_0_335"/>
          <p:cNvSpPr txBox="1"/>
          <p:nvPr/>
        </p:nvSpPr>
        <p:spPr>
          <a:xfrm>
            <a:off x="249375" y="2717675"/>
            <a:ext cx="4689000" cy="2047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CO" sz="700">
                <a:solidFill>
                  <a:srgbClr val="6A9955"/>
                </a:solidFill>
                <a:highlight>
                  <a:srgbClr val="1E1E1E"/>
                </a:highlight>
                <a:latin typeface="Consolas"/>
                <a:ea typeface="Consolas"/>
                <a:cs typeface="Consolas"/>
                <a:sym typeface="Consolas"/>
              </a:rPr>
              <a:t># app-ci YAML pipeline</a:t>
            </a:r>
            <a:endParaRPr sz="70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700">
                <a:solidFill>
                  <a:srgbClr val="6A9955"/>
                </a:solidFill>
                <a:highlight>
                  <a:srgbClr val="1E1E1E"/>
                </a:highlight>
                <a:latin typeface="Consolas"/>
                <a:ea typeface="Consolas"/>
                <a:cs typeface="Consolas"/>
                <a:sym typeface="Consolas"/>
              </a:rPr>
              <a:t># We are setting up a pipeline resource that references the security-lib-ci</a:t>
            </a:r>
            <a:endParaRPr sz="70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700">
                <a:solidFill>
                  <a:srgbClr val="6A9955"/>
                </a:solidFill>
                <a:highlight>
                  <a:srgbClr val="1E1E1E"/>
                </a:highlight>
                <a:latin typeface="Consolas"/>
                <a:ea typeface="Consolas"/>
                <a:cs typeface="Consolas"/>
                <a:sym typeface="Consolas"/>
              </a:rPr>
              <a:t># pipeline and setting up a pipeline completion trigger so that our app-ci</a:t>
            </a:r>
            <a:endParaRPr sz="70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700">
                <a:solidFill>
                  <a:srgbClr val="6A9955"/>
                </a:solidFill>
                <a:highlight>
                  <a:srgbClr val="1E1E1E"/>
                </a:highlight>
                <a:latin typeface="Consolas"/>
                <a:ea typeface="Consolas"/>
                <a:cs typeface="Consolas"/>
                <a:sym typeface="Consolas"/>
              </a:rPr>
              <a:t># pipeline runs when a run of the security-lib-ci pipeline completes</a:t>
            </a:r>
            <a:endParaRPr sz="70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700">
                <a:solidFill>
                  <a:srgbClr val="569CD6"/>
                </a:solidFill>
                <a:highlight>
                  <a:srgbClr val="1E1E1E"/>
                </a:highlight>
                <a:latin typeface="Consolas"/>
                <a:ea typeface="Consolas"/>
                <a:cs typeface="Consolas"/>
                <a:sym typeface="Consolas"/>
              </a:rPr>
              <a:t>resources</a:t>
            </a:r>
            <a:r>
              <a:rPr lang="es-CO" sz="700">
                <a:solidFill>
                  <a:srgbClr val="D4D4D4"/>
                </a:solidFill>
                <a:highlight>
                  <a:srgbClr val="1E1E1E"/>
                </a:highlight>
                <a:latin typeface="Consolas"/>
                <a:ea typeface="Consolas"/>
                <a:cs typeface="Consolas"/>
                <a:sym typeface="Consolas"/>
              </a:rPr>
              <a:t>:</a:t>
            </a:r>
            <a:endParaRPr sz="7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700">
                <a:solidFill>
                  <a:srgbClr val="D4D4D4"/>
                </a:solidFill>
                <a:highlight>
                  <a:srgbClr val="1E1E1E"/>
                </a:highlight>
                <a:latin typeface="Consolas"/>
                <a:ea typeface="Consolas"/>
                <a:cs typeface="Consolas"/>
                <a:sym typeface="Consolas"/>
              </a:rPr>
              <a:t>  </a:t>
            </a:r>
            <a:r>
              <a:rPr lang="es-CO" sz="700">
                <a:solidFill>
                  <a:srgbClr val="569CD6"/>
                </a:solidFill>
                <a:highlight>
                  <a:srgbClr val="1E1E1E"/>
                </a:highlight>
                <a:latin typeface="Consolas"/>
                <a:ea typeface="Consolas"/>
                <a:cs typeface="Consolas"/>
                <a:sym typeface="Consolas"/>
              </a:rPr>
              <a:t>pipelines</a:t>
            </a:r>
            <a:r>
              <a:rPr lang="es-CO" sz="700">
                <a:solidFill>
                  <a:srgbClr val="D4D4D4"/>
                </a:solidFill>
                <a:highlight>
                  <a:srgbClr val="1E1E1E"/>
                </a:highlight>
                <a:latin typeface="Consolas"/>
                <a:ea typeface="Consolas"/>
                <a:cs typeface="Consolas"/>
                <a:sym typeface="Consolas"/>
              </a:rPr>
              <a:t>:</a:t>
            </a:r>
            <a:endParaRPr sz="7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700">
                <a:solidFill>
                  <a:srgbClr val="D4D4D4"/>
                </a:solidFill>
                <a:highlight>
                  <a:srgbClr val="1E1E1E"/>
                </a:highlight>
                <a:latin typeface="Consolas"/>
                <a:ea typeface="Consolas"/>
                <a:cs typeface="Consolas"/>
                <a:sym typeface="Consolas"/>
              </a:rPr>
              <a:t>  - </a:t>
            </a:r>
            <a:r>
              <a:rPr lang="es-CO" sz="700">
                <a:solidFill>
                  <a:srgbClr val="569CD6"/>
                </a:solidFill>
                <a:highlight>
                  <a:srgbClr val="1E1E1E"/>
                </a:highlight>
                <a:latin typeface="Consolas"/>
                <a:ea typeface="Consolas"/>
                <a:cs typeface="Consolas"/>
                <a:sym typeface="Consolas"/>
              </a:rPr>
              <a:t>pipeline</a:t>
            </a:r>
            <a:r>
              <a:rPr lang="es-CO" sz="700">
                <a:solidFill>
                  <a:srgbClr val="D4D4D4"/>
                </a:solidFill>
                <a:highlight>
                  <a:srgbClr val="1E1E1E"/>
                </a:highlight>
                <a:latin typeface="Consolas"/>
                <a:ea typeface="Consolas"/>
                <a:cs typeface="Consolas"/>
                <a:sym typeface="Consolas"/>
              </a:rPr>
              <a:t>: </a:t>
            </a:r>
            <a:r>
              <a:rPr lang="es-CO" sz="700">
                <a:solidFill>
                  <a:srgbClr val="CE9178"/>
                </a:solidFill>
                <a:highlight>
                  <a:srgbClr val="1E1E1E"/>
                </a:highlight>
                <a:latin typeface="Consolas"/>
                <a:ea typeface="Consolas"/>
                <a:cs typeface="Consolas"/>
                <a:sym typeface="Consolas"/>
              </a:rPr>
              <a:t>securitylib</a:t>
            </a:r>
            <a:r>
              <a:rPr lang="es-CO" sz="700">
                <a:solidFill>
                  <a:srgbClr val="D4D4D4"/>
                </a:solidFill>
                <a:highlight>
                  <a:srgbClr val="1E1E1E"/>
                </a:highlight>
                <a:latin typeface="Consolas"/>
                <a:ea typeface="Consolas"/>
                <a:cs typeface="Consolas"/>
                <a:sym typeface="Consolas"/>
              </a:rPr>
              <a:t> </a:t>
            </a:r>
            <a:r>
              <a:rPr lang="es-CO" sz="700">
                <a:solidFill>
                  <a:srgbClr val="6A9955"/>
                </a:solidFill>
                <a:highlight>
                  <a:srgbClr val="1E1E1E"/>
                </a:highlight>
                <a:latin typeface="Consolas"/>
                <a:ea typeface="Consolas"/>
                <a:cs typeface="Consolas"/>
                <a:sym typeface="Consolas"/>
              </a:rPr>
              <a:t># Name of the pipeline resource.</a:t>
            </a:r>
            <a:endParaRPr sz="70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700">
                <a:solidFill>
                  <a:srgbClr val="D4D4D4"/>
                </a:solidFill>
                <a:highlight>
                  <a:srgbClr val="1E1E1E"/>
                </a:highlight>
                <a:latin typeface="Consolas"/>
                <a:ea typeface="Consolas"/>
                <a:cs typeface="Consolas"/>
                <a:sym typeface="Consolas"/>
              </a:rPr>
              <a:t>    </a:t>
            </a:r>
            <a:r>
              <a:rPr lang="es-CO" sz="700">
                <a:solidFill>
                  <a:srgbClr val="569CD6"/>
                </a:solidFill>
                <a:highlight>
                  <a:srgbClr val="1E1E1E"/>
                </a:highlight>
                <a:latin typeface="Consolas"/>
                <a:ea typeface="Consolas"/>
                <a:cs typeface="Consolas"/>
                <a:sym typeface="Consolas"/>
              </a:rPr>
              <a:t>source</a:t>
            </a:r>
            <a:r>
              <a:rPr lang="es-CO" sz="700">
                <a:solidFill>
                  <a:srgbClr val="D4D4D4"/>
                </a:solidFill>
                <a:highlight>
                  <a:srgbClr val="1E1E1E"/>
                </a:highlight>
                <a:latin typeface="Consolas"/>
                <a:ea typeface="Consolas"/>
                <a:cs typeface="Consolas"/>
                <a:sym typeface="Consolas"/>
              </a:rPr>
              <a:t>: </a:t>
            </a:r>
            <a:r>
              <a:rPr lang="es-CO" sz="700">
                <a:solidFill>
                  <a:srgbClr val="CE9178"/>
                </a:solidFill>
                <a:highlight>
                  <a:srgbClr val="1E1E1E"/>
                </a:highlight>
                <a:latin typeface="Consolas"/>
                <a:ea typeface="Consolas"/>
                <a:cs typeface="Consolas"/>
                <a:sym typeface="Consolas"/>
              </a:rPr>
              <a:t>security-lib-ci</a:t>
            </a:r>
            <a:r>
              <a:rPr lang="es-CO" sz="700">
                <a:solidFill>
                  <a:srgbClr val="D4D4D4"/>
                </a:solidFill>
                <a:highlight>
                  <a:srgbClr val="1E1E1E"/>
                </a:highlight>
                <a:latin typeface="Consolas"/>
                <a:ea typeface="Consolas"/>
                <a:cs typeface="Consolas"/>
                <a:sym typeface="Consolas"/>
              </a:rPr>
              <a:t> </a:t>
            </a:r>
            <a:r>
              <a:rPr lang="es-CO" sz="700">
                <a:solidFill>
                  <a:srgbClr val="6A9955"/>
                </a:solidFill>
                <a:highlight>
                  <a:srgbClr val="1E1E1E"/>
                </a:highlight>
                <a:latin typeface="Consolas"/>
                <a:ea typeface="Consolas"/>
                <a:cs typeface="Consolas"/>
                <a:sym typeface="Consolas"/>
              </a:rPr>
              <a:t># The name of the pipeline referenced by this pipeline resource.</a:t>
            </a:r>
            <a:endParaRPr sz="70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700">
                <a:solidFill>
                  <a:srgbClr val="D4D4D4"/>
                </a:solidFill>
                <a:highlight>
                  <a:srgbClr val="1E1E1E"/>
                </a:highlight>
                <a:latin typeface="Consolas"/>
                <a:ea typeface="Consolas"/>
                <a:cs typeface="Consolas"/>
                <a:sym typeface="Consolas"/>
              </a:rPr>
              <a:t>    </a:t>
            </a:r>
            <a:r>
              <a:rPr lang="es-CO" sz="700">
                <a:solidFill>
                  <a:srgbClr val="569CD6"/>
                </a:solidFill>
                <a:highlight>
                  <a:srgbClr val="1E1E1E"/>
                </a:highlight>
                <a:latin typeface="Consolas"/>
                <a:ea typeface="Consolas"/>
                <a:cs typeface="Consolas"/>
                <a:sym typeface="Consolas"/>
              </a:rPr>
              <a:t>project</a:t>
            </a:r>
            <a:r>
              <a:rPr lang="es-CO" sz="700">
                <a:solidFill>
                  <a:srgbClr val="D4D4D4"/>
                </a:solidFill>
                <a:highlight>
                  <a:srgbClr val="1E1E1E"/>
                </a:highlight>
                <a:latin typeface="Consolas"/>
                <a:ea typeface="Consolas"/>
                <a:cs typeface="Consolas"/>
                <a:sym typeface="Consolas"/>
              </a:rPr>
              <a:t>: </a:t>
            </a:r>
            <a:r>
              <a:rPr lang="es-CO" sz="700">
                <a:solidFill>
                  <a:srgbClr val="CE9178"/>
                </a:solidFill>
                <a:highlight>
                  <a:srgbClr val="1E1E1E"/>
                </a:highlight>
                <a:latin typeface="Consolas"/>
                <a:ea typeface="Consolas"/>
                <a:cs typeface="Consolas"/>
                <a:sym typeface="Consolas"/>
              </a:rPr>
              <a:t>FabrikamProject</a:t>
            </a:r>
            <a:r>
              <a:rPr lang="es-CO" sz="700">
                <a:solidFill>
                  <a:srgbClr val="D4D4D4"/>
                </a:solidFill>
                <a:highlight>
                  <a:srgbClr val="1E1E1E"/>
                </a:highlight>
                <a:latin typeface="Consolas"/>
                <a:ea typeface="Consolas"/>
                <a:cs typeface="Consolas"/>
                <a:sym typeface="Consolas"/>
              </a:rPr>
              <a:t> </a:t>
            </a:r>
            <a:r>
              <a:rPr lang="es-CO" sz="700">
                <a:solidFill>
                  <a:srgbClr val="6A9955"/>
                </a:solidFill>
                <a:highlight>
                  <a:srgbClr val="1E1E1E"/>
                </a:highlight>
                <a:latin typeface="Consolas"/>
                <a:ea typeface="Consolas"/>
                <a:cs typeface="Consolas"/>
                <a:sym typeface="Consolas"/>
              </a:rPr>
              <a:t># Required only if the source pipeline is in another project</a:t>
            </a:r>
            <a:endParaRPr sz="70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700">
                <a:solidFill>
                  <a:srgbClr val="D4D4D4"/>
                </a:solidFill>
                <a:highlight>
                  <a:srgbClr val="1E1E1E"/>
                </a:highlight>
                <a:latin typeface="Consolas"/>
                <a:ea typeface="Consolas"/>
                <a:cs typeface="Consolas"/>
                <a:sym typeface="Consolas"/>
              </a:rPr>
              <a:t>    </a:t>
            </a:r>
            <a:r>
              <a:rPr lang="es-CO" sz="700">
                <a:solidFill>
                  <a:srgbClr val="569CD6"/>
                </a:solidFill>
                <a:highlight>
                  <a:srgbClr val="1E1E1E"/>
                </a:highlight>
                <a:latin typeface="Consolas"/>
                <a:ea typeface="Consolas"/>
                <a:cs typeface="Consolas"/>
                <a:sym typeface="Consolas"/>
              </a:rPr>
              <a:t>trigger</a:t>
            </a:r>
            <a:r>
              <a:rPr lang="es-CO" sz="700">
                <a:solidFill>
                  <a:srgbClr val="D4D4D4"/>
                </a:solidFill>
                <a:highlight>
                  <a:srgbClr val="1E1E1E"/>
                </a:highlight>
                <a:latin typeface="Consolas"/>
                <a:ea typeface="Consolas"/>
                <a:cs typeface="Consolas"/>
                <a:sym typeface="Consolas"/>
              </a:rPr>
              <a:t>: </a:t>
            </a:r>
            <a:r>
              <a:rPr lang="es-CO" sz="700">
                <a:solidFill>
                  <a:srgbClr val="569CD6"/>
                </a:solidFill>
                <a:highlight>
                  <a:srgbClr val="1E1E1E"/>
                </a:highlight>
                <a:latin typeface="Consolas"/>
                <a:ea typeface="Consolas"/>
                <a:cs typeface="Consolas"/>
                <a:sym typeface="Consolas"/>
              </a:rPr>
              <a:t>true</a:t>
            </a:r>
            <a:r>
              <a:rPr lang="es-CO" sz="700">
                <a:solidFill>
                  <a:srgbClr val="D4D4D4"/>
                </a:solidFill>
                <a:highlight>
                  <a:srgbClr val="1E1E1E"/>
                </a:highlight>
                <a:latin typeface="Consolas"/>
                <a:ea typeface="Consolas"/>
                <a:cs typeface="Consolas"/>
                <a:sym typeface="Consolas"/>
              </a:rPr>
              <a:t> </a:t>
            </a:r>
            <a:r>
              <a:rPr lang="es-CO" sz="700">
                <a:solidFill>
                  <a:srgbClr val="6A9955"/>
                </a:solidFill>
                <a:highlight>
                  <a:srgbClr val="1E1E1E"/>
                </a:highlight>
                <a:latin typeface="Consolas"/>
                <a:ea typeface="Consolas"/>
                <a:cs typeface="Consolas"/>
                <a:sym typeface="Consolas"/>
              </a:rPr>
              <a:t># Run app-ci pipeline when any run of security-lib-ci completes</a:t>
            </a:r>
            <a:endParaRPr sz="70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t/>
            </a:r>
            <a:endParaRPr sz="7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700">
                <a:solidFill>
                  <a:srgbClr val="569CD6"/>
                </a:solidFill>
                <a:highlight>
                  <a:srgbClr val="1E1E1E"/>
                </a:highlight>
                <a:latin typeface="Consolas"/>
                <a:ea typeface="Consolas"/>
                <a:cs typeface="Consolas"/>
                <a:sym typeface="Consolas"/>
              </a:rPr>
              <a:t>steps</a:t>
            </a:r>
            <a:r>
              <a:rPr lang="es-CO" sz="700">
                <a:solidFill>
                  <a:srgbClr val="D4D4D4"/>
                </a:solidFill>
                <a:highlight>
                  <a:srgbClr val="1E1E1E"/>
                </a:highlight>
                <a:latin typeface="Consolas"/>
                <a:ea typeface="Consolas"/>
                <a:cs typeface="Consolas"/>
                <a:sym typeface="Consolas"/>
              </a:rPr>
              <a:t>:</a:t>
            </a:r>
            <a:endParaRPr sz="70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700">
                <a:solidFill>
                  <a:srgbClr val="D4D4D4"/>
                </a:solidFill>
                <a:highlight>
                  <a:srgbClr val="1E1E1E"/>
                </a:highlight>
                <a:latin typeface="Consolas"/>
                <a:ea typeface="Consolas"/>
                <a:cs typeface="Consolas"/>
                <a:sym typeface="Consolas"/>
              </a:rPr>
              <a:t>- </a:t>
            </a:r>
            <a:r>
              <a:rPr lang="es-CO" sz="700">
                <a:solidFill>
                  <a:srgbClr val="569CD6"/>
                </a:solidFill>
                <a:highlight>
                  <a:srgbClr val="1E1E1E"/>
                </a:highlight>
                <a:latin typeface="Consolas"/>
                <a:ea typeface="Consolas"/>
                <a:cs typeface="Consolas"/>
                <a:sym typeface="Consolas"/>
              </a:rPr>
              <a:t>bash</a:t>
            </a:r>
            <a:r>
              <a:rPr lang="es-CO" sz="700">
                <a:solidFill>
                  <a:srgbClr val="D4D4D4"/>
                </a:solidFill>
                <a:highlight>
                  <a:srgbClr val="1E1E1E"/>
                </a:highlight>
                <a:latin typeface="Consolas"/>
                <a:ea typeface="Consolas"/>
                <a:cs typeface="Consolas"/>
                <a:sym typeface="Consolas"/>
              </a:rPr>
              <a:t>: </a:t>
            </a:r>
            <a:r>
              <a:rPr lang="es-CO" sz="700">
                <a:solidFill>
                  <a:srgbClr val="CE9178"/>
                </a:solidFill>
                <a:highlight>
                  <a:srgbClr val="1E1E1E"/>
                </a:highlight>
                <a:latin typeface="Consolas"/>
                <a:ea typeface="Consolas"/>
                <a:cs typeface="Consolas"/>
                <a:sym typeface="Consolas"/>
              </a:rPr>
              <a:t>echo "app-ci runs after security-lib-ci completes"</a:t>
            </a:r>
            <a:endParaRPr sz="700">
              <a:solidFill>
                <a:srgbClr val="6A9955"/>
              </a:solidFill>
              <a:highlight>
                <a:srgbClr val="1E1E1E"/>
              </a:highlight>
              <a:latin typeface="Consolas"/>
              <a:ea typeface="Consolas"/>
              <a:cs typeface="Consolas"/>
              <a:sym typeface="Consolas"/>
            </a:endParaRPr>
          </a:p>
        </p:txBody>
      </p:sp>
      <p:sp>
        <p:nvSpPr>
          <p:cNvPr id="256" name="Google Shape;256;g12796f984ed_0_335"/>
          <p:cNvSpPr txBox="1"/>
          <p:nvPr>
            <p:ph idx="1" type="body"/>
          </p:nvPr>
        </p:nvSpPr>
        <p:spPr>
          <a:xfrm>
            <a:off x="249375" y="1350360"/>
            <a:ext cx="3690600" cy="346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Clr>
                <a:schemeClr val="dk1"/>
              </a:buClr>
              <a:buSzPts val="1100"/>
              <a:buFont typeface="Arial"/>
              <a:buNone/>
            </a:pPr>
            <a:r>
              <a:rPr lang="es-CO" sz="1400"/>
              <a:t>Se crea un pipeline para su ejecución</a:t>
            </a:r>
            <a:endParaRPr sz="1400"/>
          </a:p>
          <a:p>
            <a:pPr indent="0" lvl="0" marL="0" rtl="0" algn="ctr">
              <a:spcBef>
                <a:spcPts val="480"/>
              </a:spcBef>
              <a:spcAft>
                <a:spcPts val="0"/>
              </a:spcAft>
              <a:buClr>
                <a:schemeClr val="dk1"/>
              </a:buClr>
              <a:buSzPts val="1100"/>
              <a:buFont typeface="Arial"/>
              <a:buNone/>
            </a:pPr>
            <a:r>
              <a:t/>
            </a:r>
            <a:endParaRPr sz="1800"/>
          </a:p>
          <a:p>
            <a:pPr indent="0" lvl="0" marL="0" rtl="0" algn="ctr">
              <a:spcBef>
                <a:spcPts val="480"/>
              </a:spcBef>
              <a:spcAft>
                <a:spcPts val="0"/>
              </a:spcAft>
              <a:buClr>
                <a:schemeClr val="dk1"/>
              </a:buClr>
              <a:buSzPts val="1100"/>
              <a:buFont typeface="Arial"/>
              <a:buNone/>
            </a:pPr>
            <a:r>
              <a:t/>
            </a:r>
            <a:endParaRPr sz="1800"/>
          </a:p>
          <a:p>
            <a:pPr indent="0" lvl="0" marL="0" rtl="0" algn="ctr">
              <a:spcBef>
                <a:spcPts val="480"/>
              </a:spcBef>
              <a:spcAft>
                <a:spcPts val="0"/>
              </a:spcAft>
              <a:buClr>
                <a:schemeClr val="dk1"/>
              </a:buClr>
              <a:buSzPts val="1100"/>
              <a:buFont typeface="Arial"/>
              <a:buNone/>
            </a:pPr>
            <a:r>
              <a:t/>
            </a:r>
            <a:endParaRPr sz="1900"/>
          </a:p>
          <a:p>
            <a:pPr indent="0" lvl="0" marL="0" rtl="0" algn="ctr">
              <a:spcBef>
                <a:spcPts val="480"/>
              </a:spcBef>
              <a:spcAft>
                <a:spcPts val="0"/>
              </a:spcAft>
              <a:buClr>
                <a:schemeClr val="dk1"/>
              </a:buClr>
              <a:buSzPts val="1100"/>
              <a:buFont typeface="Arial"/>
              <a:buNone/>
            </a:pPr>
            <a:r>
              <a:t/>
            </a:r>
            <a:endParaRPr sz="1900"/>
          </a:p>
          <a:p>
            <a:pPr indent="0" lvl="0" marL="0" rtl="0" algn="ctr">
              <a:spcBef>
                <a:spcPts val="480"/>
              </a:spcBef>
              <a:spcAft>
                <a:spcPts val="0"/>
              </a:spcAft>
              <a:buClr>
                <a:schemeClr val="dk1"/>
              </a:buClr>
              <a:buSzPts val="1100"/>
              <a:buFont typeface="Arial"/>
              <a:buNone/>
            </a:pPr>
            <a:r>
              <a:t/>
            </a:r>
            <a:endParaRPr sz="1900"/>
          </a:p>
        </p:txBody>
      </p:sp>
      <p:sp>
        <p:nvSpPr>
          <p:cNvPr id="257" name="Google Shape;257;g12796f984ed_0_335"/>
          <p:cNvSpPr txBox="1"/>
          <p:nvPr>
            <p:ph idx="1" type="body"/>
          </p:nvPr>
        </p:nvSpPr>
        <p:spPr>
          <a:xfrm>
            <a:off x="249375" y="2354375"/>
            <a:ext cx="5191200" cy="2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Clr>
                <a:schemeClr val="dk1"/>
              </a:buClr>
              <a:buSzPts val="1100"/>
              <a:buFont typeface="Arial"/>
              <a:buNone/>
            </a:pPr>
            <a:r>
              <a:rPr lang="es-CO" sz="1400"/>
              <a:t>Se crea y ajusta el siguiente para que se </a:t>
            </a:r>
            <a:r>
              <a:rPr lang="es-CO" sz="1400"/>
              <a:t>ejecute </a:t>
            </a:r>
            <a:r>
              <a:rPr lang="es-CO" sz="1400"/>
              <a:t>después</a:t>
            </a:r>
            <a:r>
              <a:rPr lang="es-CO" sz="1400"/>
              <a:t> del anterior</a:t>
            </a:r>
            <a:endParaRPr sz="1400"/>
          </a:p>
          <a:p>
            <a:pPr indent="0" lvl="0" marL="0" rtl="0" algn="ctr">
              <a:spcBef>
                <a:spcPts val="480"/>
              </a:spcBef>
              <a:spcAft>
                <a:spcPts val="0"/>
              </a:spcAft>
              <a:buClr>
                <a:schemeClr val="dk1"/>
              </a:buClr>
              <a:buSzPts val="1100"/>
              <a:buFont typeface="Arial"/>
              <a:buNone/>
            </a:pPr>
            <a:r>
              <a:t/>
            </a:r>
            <a:endParaRPr sz="1800"/>
          </a:p>
          <a:p>
            <a:pPr indent="0" lvl="0" marL="0" rtl="0" algn="ctr">
              <a:spcBef>
                <a:spcPts val="480"/>
              </a:spcBef>
              <a:spcAft>
                <a:spcPts val="0"/>
              </a:spcAft>
              <a:buClr>
                <a:schemeClr val="dk1"/>
              </a:buClr>
              <a:buSzPts val="1100"/>
              <a:buFont typeface="Arial"/>
              <a:buNone/>
            </a:pPr>
            <a:r>
              <a:t/>
            </a:r>
            <a:endParaRPr sz="1800"/>
          </a:p>
          <a:p>
            <a:pPr indent="0" lvl="0" marL="0" rtl="0" algn="ctr">
              <a:spcBef>
                <a:spcPts val="480"/>
              </a:spcBef>
              <a:spcAft>
                <a:spcPts val="0"/>
              </a:spcAft>
              <a:buClr>
                <a:schemeClr val="dk1"/>
              </a:buClr>
              <a:buSzPts val="1100"/>
              <a:buFont typeface="Arial"/>
              <a:buNone/>
            </a:pPr>
            <a:r>
              <a:t/>
            </a:r>
            <a:endParaRPr sz="1900"/>
          </a:p>
          <a:p>
            <a:pPr indent="0" lvl="0" marL="0" rtl="0" algn="ctr">
              <a:spcBef>
                <a:spcPts val="480"/>
              </a:spcBef>
              <a:spcAft>
                <a:spcPts val="0"/>
              </a:spcAft>
              <a:buClr>
                <a:schemeClr val="dk1"/>
              </a:buClr>
              <a:buSzPts val="1100"/>
              <a:buFont typeface="Arial"/>
              <a:buNone/>
            </a:pPr>
            <a:r>
              <a:t/>
            </a:r>
            <a:endParaRPr sz="1900"/>
          </a:p>
          <a:p>
            <a:pPr indent="0" lvl="0" marL="0" rtl="0" algn="ctr">
              <a:spcBef>
                <a:spcPts val="480"/>
              </a:spcBef>
              <a:spcAft>
                <a:spcPts val="0"/>
              </a:spcAft>
              <a:buClr>
                <a:schemeClr val="dk1"/>
              </a:buClr>
              <a:buSzPts val="1100"/>
              <a:buFont typeface="Arial"/>
              <a:buNone/>
            </a:pPr>
            <a:r>
              <a:t/>
            </a:r>
            <a:endParaRPr sz="1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12796f984ed_0_347"/>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Release </a:t>
            </a:r>
            <a:r>
              <a:rPr lang="es-CO"/>
              <a:t>Triggers</a:t>
            </a:r>
            <a:endParaRPr/>
          </a:p>
        </p:txBody>
      </p:sp>
      <p:sp>
        <p:nvSpPr>
          <p:cNvPr id="264" name="Google Shape;264;g12796f984ed_0_347"/>
          <p:cNvSpPr txBox="1"/>
          <p:nvPr>
            <p:ph idx="1" type="body"/>
          </p:nvPr>
        </p:nvSpPr>
        <p:spPr>
          <a:xfrm>
            <a:off x="249375" y="651179"/>
            <a:ext cx="8430600" cy="881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00"/>
          </a:p>
          <a:p>
            <a:pPr indent="0" lvl="0" marL="0" rtl="0" algn="l">
              <a:spcBef>
                <a:spcPts val="480"/>
              </a:spcBef>
              <a:spcAft>
                <a:spcPts val="0"/>
              </a:spcAft>
              <a:buNone/>
            </a:pPr>
            <a:r>
              <a:rPr lang="es-CO" sz="2000"/>
              <a:t>La configuración de los triggers </a:t>
            </a:r>
            <a:r>
              <a:rPr lang="es-CO" sz="2000"/>
              <a:t>también</a:t>
            </a:r>
            <a:r>
              <a:rPr lang="es-CO" sz="2000"/>
              <a:t> se puede realizar mediante una GUI</a:t>
            </a:r>
            <a:endParaRPr b="1" sz="1800">
              <a:solidFill>
                <a:srgbClr val="333333"/>
              </a:solidFill>
            </a:endParaRPr>
          </a:p>
          <a:p>
            <a:pPr indent="0" lvl="0" marL="0" rtl="0" algn="l">
              <a:spcBef>
                <a:spcPts val="0"/>
              </a:spcBef>
              <a:spcAft>
                <a:spcPts val="0"/>
              </a:spcAft>
              <a:buNone/>
            </a:pPr>
            <a:r>
              <a:t/>
            </a:r>
            <a:endParaRPr b="1" sz="2200">
              <a:solidFill>
                <a:srgbClr val="333333"/>
              </a:solidFill>
            </a:endParaRPr>
          </a:p>
          <a:p>
            <a:pPr indent="0" lvl="0" marL="0" rtl="0" algn="l">
              <a:spcBef>
                <a:spcPts val="480"/>
              </a:spcBef>
              <a:spcAft>
                <a:spcPts val="0"/>
              </a:spcAft>
              <a:buNone/>
            </a:pPr>
            <a:r>
              <a:t/>
            </a:r>
            <a:endParaRPr/>
          </a:p>
        </p:txBody>
      </p:sp>
      <p:sp>
        <p:nvSpPr>
          <p:cNvPr id="265" name="Google Shape;265;g12796f984ed_0_347"/>
          <p:cNvSpPr txBox="1"/>
          <p:nvPr/>
        </p:nvSpPr>
        <p:spPr>
          <a:xfrm>
            <a:off x="249375" y="4719200"/>
            <a:ext cx="86523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CO" sz="900">
                <a:latin typeface="Consolas"/>
                <a:ea typeface="Consolas"/>
                <a:cs typeface="Consolas"/>
                <a:sym typeface="Consolas"/>
              </a:rPr>
              <a:t>https://docs.microsoft.com/en-us/azure/devops/pipelines/release/triggers?view=azure-devops</a:t>
            </a:r>
            <a:endParaRPr sz="900">
              <a:latin typeface="Consolas"/>
              <a:ea typeface="Consolas"/>
              <a:cs typeface="Consolas"/>
              <a:sym typeface="Consolas"/>
            </a:endParaRPr>
          </a:p>
        </p:txBody>
      </p:sp>
      <p:pic>
        <p:nvPicPr>
          <p:cNvPr id="266" name="Google Shape;266;g12796f984ed_0_347"/>
          <p:cNvPicPr preferRelativeResize="0"/>
          <p:nvPr/>
        </p:nvPicPr>
        <p:blipFill>
          <a:blip r:embed="rId3">
            <a:alphaModFix/>
          </a:blip>
          <a:stretch>
            <a:fillRect/>
          </a:stretch>
        </p:blipFill>
        <p:spPr>
          <a:xfrm>
            <a:off x="1150050" y="1640759"/>
            <a:ext cx="5909509" cy="2851842"/>
          </a:xfrm>
          <a:prstGeom prst="rect">
            <a:avLst/>
          </a:prstGeom>
          <a:noFill/>
          <a:ln cap="flat" cmpd="sng" w="9525">
            <a:solidFill>
              <a:schemeClr val="dk2"/>
            </a:solidFill>
            <a:prstDash val="solid"/>
            <a:round/>
            <a:headEnd len="sm" w="sm" type="none"/>
            <a:tailEnd len="sm" w="sm" type="none"/>
          </a:ln>
          <a:effectLst>
            <a:outerShdw blurRad="57150" rotWithShape="0" algn="bl" dir="3600000" dist="76200">
              <a:srgbClr val="000000">
                <a:alpha val="50000"/>
              </a:srgbClr>
            </a:outerShdw>
          </a:effectLst>
        </p:spPr>
      </p:pic>
      <p:sp>
        <p:nvSpPr>
          <p:cNvPr id="267" name="Google Shape;267;g12796f984ed_0_347"/>
          <p:cNvSpPr txBox="1"/>
          <p:nvPr/>
        </p:nvSpPr>
        <p:spPr>
          <a:xfrm rot="530394">
            <a:off x="5405667" y="1443787"/>
            <a:ext cx="2356289" cy="400376"/>
          </a:xfrm>
          <a:prstGeom prst="rect">
            <a:avLst/>
          </a:prstGeom>
          <a:solidFill>
            <a:srgbClr val="FFE599"/>
          </a:solidFill>
          <a:ln cap="flat" cmpd="sng" w="9525">
            <a:solidFill>
              <a:srgbClr val="000000"/>
            </a:solidFill>
            <a:prstDash val="solid"/>
            <a:round/>
            <a:headEnd len="sm" w="sm" type="none"/>
            <a:tailEnd len="sm" w="sm" type="none"/>
          </a:ln>
          <a:effectLst>
            <a:outerShdw blurRad="57150" rotWithShape="0" algn="bl" dir="5400000" dist="66675">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s-CO">
                <a:latin typeface="Calibri"/>
                <a:ea typeface="Calibri"/>
                <a:cs typeface="Calibri"/>
                <a:sym typeface="Calibri"/>
              </a:rPr>
              <a:t>Trigger Classic Release</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126dc91413d_0_8"/>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Pipeline´s Basic Components in a .yaml File</a:t>
            </a:r>
            <a:endParaRPr/>
          </a:p>
        </p:txBody>
      </p:sp>
      <p:sp>
        <p:nvSpPr>
          <p:cNvPr id="274" name="Google Shape;274;g126dc91413d_0_8"/>
          <p:cNvSpPr txBox="1"/>
          <p:nvPr>
            <p:ph idx="1" type="body"/>
          </p:nvPr>
        </p:nvSpPr>
        <p:spPr>
          <a:xfrm>
            <a:off x="249375" y="651225"/>
            <a:ext cx="8757000" cy="14529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s-CO" sz="2200"/>
              <a:t>Job: Es la unidad </a:t>
            </a:r>
            <a:r>
              <a:rPr lang="es-CO" sz="2200"/>
              <a:t>mínima</a:t>
            </a:r>
            <a:r>
              <a:rPr lang="es-CO" sz="2200"/>
              <a:t> de trabajo programable</a:t>
            </a:r>
            <a:endParaRPr sz="2200"/>
          </a:p>
          <a:p>
            <a:pPr indent="0" lvl="0" marL="0" rtl="0" algn="l">
              <a:spcBef>
                <a:spcPts val="480"/>
              </a:spcBef>
              <a:spcAft>
                <a:spcPts val="0"/>
              </a:spcAft>
              <a:buNone/>
            </a:pPr>
            <a:r>
              <a:t/>
            </a:r>
            <a:endParaRPr sz="100"/>
          </a:p>
          <a:p>
            <a:pPr indent="0" lvl="0" marL="0" rtl="0" algn="l">
              <a:spcBef>
                <a:spcPts val="480"/>
              </a:spcBef>
              <a:spcAft>
                <a:spcPts val="0"/>
              </a:spcAft>
              <a:buNone/>
            </a:pPr>
            <a:r>
              <a:rPr lang="es-CO" sz="1500"/>
              <a:t>Ej: Si se activa un trigger, en cada job se describe </a:t>
            </a:r>
            <a:r>
              <a:rPr lang="es-CO" sz="1500"/>
              <a:t>qué se debe hacer</a:t>
            </a:r>
            <a:r>
              <a:rPr lang="es-CO" sz="1500"/>
              <a:t>:</a:t>
            </a:r>
            <a:endParaRPr sz="1500"/>
          </a:p>
          <a:p>
            <a:pPr indent="0" lvl="0" marL="0" rtl="0" algn="l">
              <a:spcBef>
                <a:spcPts val="480"/>
              </a:spcBef>
              <a:spcAft>
                <a:spcPts val="0"/>
              </a:spcAft>
              <a:buNone/>
            </a:pPr>
            <a:r>
              <a:t/>
            </a:r>
            <a:endParaRPr sz="100"/>
          </a:p>
          <a:p>
            <a:pPr indent="0" lvl="0" marL="0" rtl="0" algn="l">
              <a:spcBef>
                <a:spcPts val="480"/>
              </a:spcBef>
              <a:spcAft>
                <a:spcPts val="0"/>
              </a:spcAft>
              <a:buNone/>
            </a:pPr>
            <a:r>
              <a:t/>
            </a:r>
            <a:endParaRPr sz="100"/>
          </a:p>
          <a:p>
            <a:pPr indent="0" lvl="0" marL="0" rtl="0" algn="l">
              <a:spcBef>
                <a:spcPts val="480"/>
              </a:spcBef>
              <a:spcAft>
                <a:spcPts val="0"/>
              </a:spcAft>
              <a:buNone/>
            </a:pPr>
            <a:r>
              <a:t/>
            </a:r>
            <a:endParaRPr sz="100"/>
          </a:p>
          <a:p>
            <a:pPr indent="0" lvl="0" marL="0" rtl="0" algn="l">
              <a:spcBef>
                <a:spcPts val="480"/>
              </a:spcBef>
              <a:spcAft>
                <a:spcPts val="0"/>
              </a:spcAft>
              <a:buNone/>
            </a:pPr>
            <a:r>
              <a:rPr lang="es-CO" sz="1500"/>
              <a:t>Ejemplo el un job que imprime “Hello world”, y otro ejemplo de una lista de jobs</a:t>
            </a:r>
            <a:endParaRPr sz="1500"/>
          </a:p>
          <a:p>
            <a:pPr indent="0" lvl="0" marL="0" rtl="0" algn="l">
              <a:spcBef>
                <a:spcPts val="480"/>
              </a:spcBef>
              <a:spcAft>
                <a:spcPts val="0"/>
              </a:spcAft>
              <a:buNone/>
            </a:pPr>
            <a:r>
              <a:t/>
            </a:r>
            <a:endParaRPr sz="2200"/>
          </a:p>
          <a:p>
            <a:pPr indent="457200" lvl="0" marL="0" rtl="0" algn="l">
              <a:spcBef>
                <a:spcPts val="480"/>
              </a:spcBef>
              <a:spcAft>
                <a:spcPts val="0"/>
              </a:spcAft>
              <a:buNone/>
            </a:pPr>
            <a:r>
              <a:t/>
            </a:r>
            <a:endParaRPr sz="2200"/>
          </a:p>
          <a:p>
            <a:pPr indent="0" lvl="0" marL="0" rtl="0" algn="l">
              <a:spcBef>
                <a:spcPts val="480"/>
              </a:spcBef>
              <a:spcAft>
                <a:spcPts val="0"/>
              </a:spcAft>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p:txBody>
      </p:sp>
      <p:sp>
        <p:nvSpPr>
          <p:cNvPr id="275" name="Google Shape;275;g126dc91413d_0_8"/>
          <p:cNvSpPr txBox="1"/>
          <p:nvPr/>
        </p:nvSpPr>
        <p:spPr>
          <a:xfrm>
            <a:off x="4781050" y="2158775"/>
            <a:ext cx="2554500" cy="17238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CO" sz="1250">
                <a:solidFill>
                  <a:srgbClr val="569CD6"/>
                </a:solidFill>
                <a:highlight>
                  <a:srgbClr val="1E1E1E"/>
                </a:highlight>
                <a:latin typeface="Courier New"/>
                <a:ea typeface="Courier New"/>
                <a:cs typeface="Courier New"/>
                <a:sym typeface="Courier New"/>
              </a:rPr>
              <a:t>jobs</a:t>
            </a:r>
            <a:r>
              <a:rPr lang="es-CO" sz="1250">
                <a:solidFill>
                  <a:srgbClr val="D4D4D4"/>
                </a:solidFill>
                <a:highlight>
                  <a:srgbClr val="1E1E1E"/>
                </a:highlight>
                <a:latin typeface="Courier New"/>
                <a:ea typeface="Courier New"/>
                <a:cs typeface="Courier New"/>
                <a:sym typeface="Courier New"/>
              </a:rPr>
              <a:t>:</a:t>
            </a:r>
            <a:endParaRPr sz="12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CO" sz="1250">
                <a:solidFill>
                  <a:srgbClr val="D4D4D4"/>
                </a:solidFill>
                <a:highlight>
                  <a:srgbClr val="1E1E1E"/>
                </a:highlight>
                <a:latin typeface="Courier New"/>
                <a:ea typeface="Courier New"/>
                <a:cs typeface="Courier New"/>
                <a:sym typeface="Courier New"/>
              </a:rPr>
              <a:t>- </a:t>
            </a:r>
            <a:r>
              <a:rPr lang="es-CO" sz="1250">
                <a:solidFill>
                  <a:srgbClr val="569CD6"/>
                </a:solidFill>
                <a:highlight>
                  <a:srgbClr val="1E1E1E"/>
                </a:highlight>
                <a:latin typeface="Courier New"/>
                <a:ea typeface="Courier New"/>
                <a:cs typeface="Courier New"/>
                <a:sym typeface="Courier New"/>
              </a:rPr>
              <a:t>job</a:t>
            </a:r>
            <a:r>
              <a:rPr lang="es-CO" sz="1250">
                <a:solidFill>
                  <a:srgbClr val="D4D4D4"/>
                </a:solidFill>
                <a:highlight>
                  <a:srgbClr val="1E1E1E"/>
                </a:highlight>
                <a:latin typeface="Courier New"/>
                <a:ea typeface="Courier New"/>
                <a:cs typeface="Courier New"/>
                <a:sym typeface="Courier New"/>
              </a:rPr>
              <a:t>: </a:t>
            </a:r>
            <a:r>
              <a:rPr lang="es-CO" sz="1250">
                <a:solidFill>
                  <a:srgbClr val="CE9178"/>
                </a:solidFill>
                <a:highlight>
                  <a:srgbClr val="1E1E1E"/>
                </a:highlight>
                <a:latin typeface="Courier New"/>
                <a:ea typeface="Courier New"/>
                <a:cs typeface="Courier New"/>
                <a:sym typeface="Courier New"/>
              </a:rPr>
              <a:t>A</a:t>
            </a:r>
            <a:endParaRPr sz="12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CO" sz="1250">
                <a:solidFill>
                  <a:srgbClr val="D4D4D4"/>
                </a:solidFill>
                <a:highlight>
                  <a:srgbClr val="1E1E1E"/>
                </a:highlight>
                <a:latin typeface="Courier New"/>
                <a:ea typeface="Courier New"/>
                <a:cs typeface="Courier New"/>
                <a:sym typeface="Courier New"/>
              </a:rPr>
              <a:t> </a:t>
            </a:r>
            <a:r>
              <a:rPr lang="es-CO" sz="1250">
                <a:solidFill>
                  <a:srgbClr val="569CD6"/>
                </a:solidFill>
                <a:highlight>
                  <a:srgbClr val="1E1E1E"/>
                </a:highlight>
                <a:latin typeface="Courier New"/>
                <a:ea typeface="Courier New"/>
                <a:cs typeface="Courier New"/>
                <a:sym typeface="Courier New"/>
              </a:rPr>
              <a:t>steps</a:t>
            </a:r>
            <a:r>
              <a:rPr lang="es-CO" sz="1250">
                <a:solidFill>
                  <a:srgbClr val="D4D4D4"/>
                </a:solidFill>
                <a:highlight>
                  <a:srgbClr val="1E1E1E"/>
                </a:highlight>
                <a:latin typeface="Courier New"/>
                <a:ea typeface="Courier New"/>
                <a:cs typeface="Courier New"/>
                <a:sym typeface="Courier New"/>
              </a:rPr>
              <a:t>:</a:t>
            </a:r>
            <a:endParaRPr sz="12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CO" sz="1250">
                <a:solidFill>
                  <a:srgbClr val="D4D4D4"/>
                </a:solidFill>
                <a:highlight>
                  <a:srgbClr val="1E1E1E"/>
                </a:highlight>
                <a:latin typeface="Courier New"/>
                <a:ea typeface="Courier New"/>
                <a:cs typeface="Courier New"/>
                <a:sym typeface="Courier New"/>
              </a:rPr>
              <a:t> - </a:t>
            </a:r>
            <a:r>
              <a:rPr lang="es-CO" sz="1250">
                <a:solidFill>
                  <a:srgbClr val="569CD6"/>
                </a:solidFill>
                <a:highlight>
                  <a:srgbClr val="1E1E1E"/>
                </a:highlight>
                <a:latin typeface="Courier New"/>
                <a:ea typeface="Courier New"/>
                <a:cs typeface="Courier New"/>
                <a:sym typeface="Courier New"/>
              </a:rPr>
              <a:t>bash</a:t>
            </a:r>
            <a:r>
              <a:rPr lang="es-CO" sz="1250">
                <a:solidFill>
                  <a:srgbClr val="D4D4D4"/>
                </a:solidFill>
                <a:highlight>
                  <a:srgbClr val="1E1E1E"/>
                </a:highlight>
                <a:latin typeface="Courier New"/>
                <a:ea typeface="Courier New"/>
                <a:cs typeface="Courier New"/>
                <a:sym typeface="Courier New"/>
              </a:rPr>
              <a:t>: </a:t>
            </a:r>
            <a:r>
              <a:rPr lang="es-CO" sz="1250">
                <a:solidFill>
                  <a:srgbClr val="CE9178"/>
                </a:solidFill>
                <a:highlight>
                  <a:srgbClr val="1E1E1E"/>
                </a:highlight>
                <a:latin typeface="Courier New"/>
                <a:ea typeface="Courier New"/>
                <a:cs typeface="Courier New"/>
                <a:sym typeface="Courier New"/>
              </a:rPr>
              <a:t>echo "A"</a:t>
            </a:r>
            <a:endParaRPr sz="12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2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CO" sz="1250">
                <a:solidFill>
                  <a:srgbClr val="D4D4D4"/>
                </a:solidFill>
                <a:highlight>
                  <a:srgbClr val="1E1E1E"/>
                </a:highlight>
                <a:latin typeface="Courier New"/>
                <a:ea typeface="Courier New"/>
                <a:cs typeface="Courier New"/>
                <a:sym typeface="Courier New"/>
              </a:rPr>
              <a:t>- </a:t>
            </a:r>
            <a:r>
              <a:rPr lang="es-CO" sz="1250">
                <a:solidFill>
                  <a:srgbClr val="569CD6"/>
                </a:solidFill>
                <a:highlight>
                  <a:srgbClr val="1E1E1E"/>
                </a:highlight>
                <a:latin typeface="Courier New"/>
                <a:ea typeface="Courier New"/>
                <a:cs typeface="Courier New"/>
                <a:sym typeface="Courier New"/>
              </a:rPr>
              <a:t>job</a:t>
            </a:r>
            <a:r>
              <a:rPr lang="es-CO" sz="1250">
                <a:solidFill>
                  <a:srgbClr val="D4D4D4"/>
                </a:solidFill>
                <a:highlight>
                  <a:srgbClr val="1E1E1E"/>
                </a:highlight>
                <a:latin typeface="Courier New"/>
                <a:ea typeface="Courier New"/>
                <a:cs typeface="Courier New"/>
                <a:sym typeface="Courier New"/>
              </a:rPr>
              <a:t>: </a:t>
            </a:r>
            <a:r>
              <a:rPr lang="es-CO" sz="1250">
                <a:solidFill>
                  <a:srgbClr val="CE9178"/>
                </a:solidFill>
                <a:highlight>
                  <a:srgbClr val="1E1E1E"/>
                </a:highlight>
                <a:latin typeface="Courier New"/>
                <a:ea typeface="Courier New"/>
                <a:cs typeface="Courier New"/>
                <a:sym typeface="Courier New"/>
              </a:rPr>
              <a:t>B</a:t>
            </a:r>
            <a:endParaRPr sz="12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CO" sz="1250">
                <a:solidFill>
                  <a:srgbClr val="D4D4D4"/>
                </a:solidFill>
                <a:highlight>
                  <a:srgbClr val="1E1E1E"/>
                </a:highlight>
                <a:latin typeface="Courier New"/>
                <a:ea typeface="Courier New"/>
                <a:cs typeface="Courier New"/>
                <a:sym typeface="Courier New"/>
              </a:rPr>
              <a:t> </a:t>
            </a:r>
            <a:r>
              <a:rPr lang="es-CO" sz="1250">
                <a:solidFill>
                  <a:srgbClr val="569CD6"/>
                </a:solidFill>
                <a:highlight>
                  <a:srgbClr val="1E1E1E"/>
                </a:highlight>
                <a:latin typeface="Courier New"/>
                <a:ea typeface="Courier New"/>
                <a:cs typeface="Courier New"/>
                <a:sym typeface="Courier New"/>
              </a:rPr>
              <a:t>steps</a:t>
            </a:r>
            <a:r>
              <a:rPr lang="es-CO" sz="1250">
                <a:solidFill>
                  <a:srgbClr val="D4D4D4"/>
                </a:solidFill>
                <a:highlight>
                  <a:srgbClr val="1E1E1E"/>
                </a:highlight>
                <a:latin typeface="Courier New"/>
                <a:ea typeface="Courier New"/>
                <a:cs typeface="Courier New"/>
                <a:sym typeface="Courier New"/>
              </a:rPr>
              <a:t>:</a:t>
            </a:r>
            <a:endParaRPr sz="12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CO" sz="1250">
                <a:solidFill>
                  <a:srgbClr val="D4D4D4"/>
                </a:solidFill>
                <a:highlight>
                  <a:srgbClr val="1E1E1E"/>
                </a:highlight>
                <a:latin typeface="Courier New"/>
                <a:ea typeface="Courier New"/>
                <a:cs typeface="Courier New"/>
                <a:sym typeface="Courier New"/>
              </a:rPr>
              <a:t> - </a:t>
            </a:r>
            <a:r>
              <a:rPr lang="es-CO" sz="1250">
                <a:solidFill>
                  <a:srgbClr val="569CD6"/>
                </a:solidFill>
                <a:highlight>
                  <a:srgbClr val="1E1E1E"/>
                </a:highlight>
                <a:latin typeface="Courier New"/>
                <a:ea typeface="Courier New"/>
                <a:cs typeface="Courier New"/>
                <a:sym typeface="Courier New"/>
              </a:rPr>
              <a:t>bash</a:t>
            </a:r>
            <a:r>
              <a:rPr lang="es-CO" sz="1250">
                <a:solidFill>
                  <a:srgbClr val="D4D4D4"/>
                </a:solidFill>
                <a:highlight>
                  <a:srgbClr val="1E1E1E"/>
                </a:highlight>
                <a:latin typeface="Courier New"/>
                <a:ea typeface="Courier New"/>
                <a:cs typeface="Courier New"/>
                <a:sym typeface="Courier New"/>
              </a:rPr>
              <a:t>: </a:t>
            </a:r>
            <a:r>
              <a:rPr lang="es-CO" sz="1250">
                <a:solidFill>
                  <a:srgbClr val="CE9178"/>
                </a:solidFill>
                <a:highlight>
                  <a:srgbClr val="1E1E1E"/>
                </a:highlight>
                <a:latin typeface="Courier New"/>
                <a:ea typeface="Courier New"/>
                <a:cs typeface="Courier New"/>
                <a:sym typeface="Courier New"/>
              </a:rPr>
              <a:t>echo "B"</a:t>
            </a:r>
            <a:endParaRPr sz="1600">
              <a:latin typeface="Calibri"/>
              <a:ea typeface="Calibri"/>
              <a:cs typeface="Calibri"/>
              <a:sym typeface="Calibri"/>
            </a:endParaRPr>
          </a:p>
        </p:txBody>
      </p:sp>
      <p:sp>
        <p:nvSpPr>
          <p:cNvPr id="276" name="Google Shape;276;g126dc91413d_0_8"/>
          <p:cNvSpPr txBox="1"/>
          <p:nvPr/>
        </p:nvSpPr>
        <p:spPr>
          <a:xfrm>
            <a:off x="355000" y="2158775"/>
            <a:ext cx="3960600" cy="15315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CO" sz="1250">
                <a:solidFill>
                  <a:srgbClr val="569CD6"/>
                </a:solidFill>
                <a:highlight>
                  <a:srgbClr val="1E1E1E"/>
                </a:highlight>
                <a:latin typeface="Courier New"/>
                <a:ea typeface="Courier New"/>
                <a:cs typeface="Courier New"/>
                <a:sym typeface="Courier New"/>
              </a:rPr>
              <a:t>jobs</a:t>
            </a:r>
            <a:r>
              <a:rPr lang="es-CO" sz="1250">
                <a:solidFill>
                  <a:srgbClr val="D4D4D4"/>
                </a:solidFill>
                <a:highlight>
                  <a:srgbClr val="1E1E1E"/>
                </a:highlight>
                <a:latin typeface="Courier New"/>
                <a:ea typeface="Courier New"/>
                <a:cs typeface="Courier New"/>
                <a:sym typeface="Courier New"/>
              </a:rPr>
              <a:t>:</a:t>
            </a:r>
            <a:endParaRPr sz="125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CO" sz="1250">
                <a:solidFill>
                  <a:srgbClr val="D4D4D4"/>
                </a:solidFill>
                <a:highlight>
                  <a:srgbClr val="1E1E1E"/>
                </a:highlight>
                <a:latin typeface="Courier New"/>
                <a:ea typeface="Courier New"/>
                <a:cs typeface="Courier New"/>
                <a:sym typeface="Courier New"/>
              </a:rPr>
              <a:t>- </a:t>
            </a:r>
            <a:r>
              <a:rPr lang="es-CO" sz="1250">
                <a:solidFill>
                  <a:srgbClr val="569CD6"/>
                </a:solidFill>
                <a:highlight>
                  <a:srgbClr val="1E1E1E"/>
                </a:highlight>
                <a:latin typeface="Courier New"/>
                <a:ea typeface="Courier New"/>
                <a:cs typeface="Courier New"/>
                <a:sym typeface="Courier New"/>
              </a:rPr>
              <a:t>job</a:t>
            </a:r>
            <a:r>
              <a:rPr lang="es-CO" sz="1250">
                <a:solidFill>
                  <a:srgbClr val="D4D4D4"/>
                </a:solidFill>
                <a:highlight>
                  <a:srgbClr val="1E1E1E"/>
                </a:highlight>
                <a:latin typeface="Courier New"/>
                <a:ea typeface="Courier New"/>
                <a:cs typeface="Courier New"/>
                <a:sym typeface="Courier New"/>
              </a:rPr>
              <a:t>: </a:t>
            </a:r>
            <a:r>
              <a:rPr lang="es-CO" sz="1250">
                <a:solidFill>
                  <a:srgbClr val="CE9178"/>
                </a:solidFill>
                <a:highlight>
                  <a:srgbClr val="1E1E1E"/>
                </a:highlight>
                <a:latin typeface="Courier New"/>
                <a:ea typeface="Courier New"/>
                <a:cs typeface="Courier New"/>
                <a:sym typeface="Courier New"/>
              </a:rPr>
              <a:t>nombreDelJob</a:t>
            </a:r>
            <a:endParaRPr sz="125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CO" sz="1250">
                <a:solidFill>
                  <a:srgbClr val="D4D4D4"/>
                </a:solidFill>
                <a:highlight>
                  <a:srgbClr val="1E1E1E"/>
                </a:highlight>
                <a:latin typeface="Courier New"/>
                <a:ea typeface="Courier New"/>
                <a:cs typeface="Courier New"/>
                <a:sym typeface="Courier New"/>
              </a:rPr>
              <a:t> </a:t>
            </a:r>
            <a:r>
              <a:rPr lang="es-CO" sz="1250">
                <a:solidFill>
                  <a:srgbClr val="569CD6"/>
                </a:solidFill>
                <a:highlight>
                  <a:srgbClr val="1E1E1E"/>
                </a:highlight>
                <a:latin typeface="Courier New"/>
                <a:ea typeface="Courier New"/>
                <a:cs typeface="Courier New"/>
                <a:sym typeface="Courier New"/>
              </a:rPr>
              <a:t>pool</a:t>
            </a:r>
            <a:r>
              <a:rPr lang="es-CO" sz="1250">
                <a:solidFill>
                  <a:srgbClr val="D4D4D4"/>
                </a:solidFill>
                <a:highlight>
                  <a:srgbClr val="1E1E1E"/>
                </a:highlight>
                <a:latin typeface="Courier New"/>
                <a:ea typeface="Courier New"/>
                <a:cs typeface="Courier New"/>
                <a:sym typeface="Courier New"/>
              </a:rPr>
              <a:t>: </a:t>
            </a:r>
            <a:r>
              <a:rPr lang="es-CO" sz="1250">
                <a:solidFill>
                  <a:srgbClr val="6A9955"/>
                </a:solidFill>
                <a:highlight>
                  <a:srgbClr val="1E1E1E"/>
                </a:highlight>
                <a:latin typeface="Courier New"/>
                <a:ea typeface="Courier New"/>
                <a:cs typeface="Courier New"/>
                <a:sym typeface="Courier New"/>
              </a:rPr>
              <a:t># Aquí se especifica el ‘Agent’</a:t>
            </a:r>
            <a:endParaRPr sz="125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CO" sz="1250">
                <a:solidFill>
                  <a:srgbClr val="D4D4D4"/>
                </a:solidFill>
                <a:highlight>
                  <a:srgbClr val="1E1E1E"/>
                </a:highlight>
                <a:latin typeface="Courier New"/>
                <a:ea typeface="Courier New"/>
                <a:cs typeface="Courier New"/>
                <a:sym typeface="Courier New"/>
              </a:rPr>
              <a:t> </a:t>
            </a:r>
            <a:r>
              <a:rPr lang="es-CO" sz="1250">
                <a:solidFill>
                  <a:srgbClr val="569CD6"/>
                </a:solidFill>
                <a:highlight>
                  <a:srgbClr val="1E1E1E"/>
                </a:highlight>
                <a:latin typeface="Courier New"/>
                <a:ea typeface="Courier New"/>
                <a:cs typeface="Courier New"/>
                <a:sym typeface="Courier New"/>
              </a:rPr>
              <a:t>steps</a:t>
            </a:r>
            <a:r>
              <a:rPr lang="es-CO" sz="1250">
                <a:solidFill>
                  <a:srgbClr val="D4D4D4"/>
                </a:solidFill>
                <a:highlight>
                  <a:srgbClr val="1E1E1E"/>
                </a:highlight>
                <a:latin typeface="Courier New"/>
                <a:ea typeface="Courier New"/>
                <a:cs typeface="Courier New"/>
                <a:sym typeface="Courier New"/>
              </a:rPr>
              <a:t>:</a:t>
            </a:r>
            <a:endParaRPr sz="125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CO" sz="1250">
                <a:solidFill>
                  <a:srgbClr val="D4D4D4"/>
                </a:solidFill>
                <a:highlight>
                  <a:srgbClr val="1E1E1E"/>
                </a:highlight>
                <a:latin typeface="Courier New"/>
                <a:ea typeface="Courier New"/>
                <a:cs typeface="Courier New"/>
                <a:sym typeface="Courier New"/>
              </a:rPr>
              <a:t> - </a:t>
            </a:r>
            <a:r>
              <a:rPr lang="es-CO" sz="1250">
                <a:solidFill>
                  <a:srgbClr val="569CD6"/>
                </a:solidFill>
                <a:highlight>
                  <a:srgbClr val="1E1E1E"/>
                </a:highlight>
                <a:latin typeface="Courier New"/>
                <a:ea typeface="Courier New"/>
                <a:cs typeface="Courier New"/>
                <a:sym typeface="Courier New"/>
              </a:rPr>
              <a:t>bash</a:t>
            </a:r>
            <a:r>
              <a:rPr lang="es-CO" sz="1250">
                <a:solidFill>
                  <a:srgbClr val="D4D4D4"/>
                </a:solidFill>
                <a:highlight>
                  <a:srgbClr val="1E1E1E"/>
                </a:highlight>
                <a:latin typeface="Courier New"/>
                <a:ea typeface="Courier New"/>
                <a:cs typeface="Courier New"/>
                <a:sym typeface="Courier New"/>
              </a:rPr>
              <a:t>: </a:t>
            </a:r>
            <a:r>
              <a:rPr lang="es-CO" sz="1250">
                <a:solidFill>
                  <a:srgbClr val="CE9178"/>
                </a:solidFill>
                <a:highlight>
                  <a:srgbClr val="1E1E1E"/>
                </a:highlight>
                <a:latin typeface="Courier New"/>
                <a:ea typeface="Courier New"/>
                <a:cs typeface="Courier New"/>
                <a:sym typeface="Courier New"/>
              </a:rPr>
              <a:t>echo "Hello world"</a:t>
            </a:r>
            <a:endParaRPr sz="13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127e40cc297_0_5"/>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DevOps</a:t>
            </a:r>
            <a:endParaRPr/>
          </a:p>
        </p:txBody>
      </p:sp>
      <p:sp>
        <p:nvSpPr>
          <p:cNvPr id="101" name="Google Shape;101;g127e40cc297_0_5"/>
          <p:cNvSpPr txBox="1"/>
          <p:nvPr>
            <p:ph idx="1" type="body"/>
          </p:nvPr>
        </p:nvSpPr>
        <p:spPr>
          <a:xfrm>
            <a:off x="249375" y="651234"/>
            <a:ext cx="8430600" cy="41682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Clr>
                <a:schemeClr val="dk1"/>
              </a:buClr>
              <a:buSzPts val="1100"/>
              <a:buFont typeface="Arial"/>
              <a:buNone/>
            </a:pPr>
            <a:r>
              <a:rPr lang="es-CO" sz="1400"/>
              <a:t>DevOps es un conjunto de prácticas que combina el desarrollo de software (Dev) y las operaciones de TI ( Ops ). </a:t>
            </a:r>
            <a:endParaRPr sz="1400"/>
          </a:p>
          <a:p>
            <a:pPr indent="0" lvl="0" marL="0" rtl="0" algn="l">
              <a:spcBef>
                <a:spcPts val="480"/>
              </a:spcBef>
              <a:spcAft>
                <a:spcPts val="0"/>
              </a:spcAft>
              <a:buClr>
                <a:schemeClr val="dk1"/>
              </a:buClr>
              <a:buSzPts val="1100"/>
              <a:buFont typeface="Arial"/>
              <a:buNone/>
            </a:pPr>
            <a:r>
              <a:t/>
            </a:r>
            <a:endParaRPr sz="1500"/>
          </a:p>
          <a:p>
            <a:pPr indent="0" lvl="0" marL="0" rtl="0" algn="l">
              <a:spcBef>
                <a:spcPts val="480"/>
              </a:spcBef>
              <a:spcAft>
                <a:spcPts val="0"/>
              </a:spcAft>
              <a:buClr>
                <a:schemeClr val="dk1"/>
              </a:buClr>
              <a:buSzPts val="1100"/>
              <a:buFont typeface="Arial"/>
              <a:buNone/>
            </a:pPr>
            <a:r>
              <a:t/>
            </a:r>
            <a:endParaRPr sz="1500"/>
          </a:p>
          <a:p>
            <a:pPr indent="0" lvl="0" marL="0" rtl="0" algn="l">
              <a:spcBef>
                <a:spcPts val="480"/>
              </a:spcBef>
              <a:spcAft>
                <a:spcPts val="0"/>
              </a:spcAft>
              <a:buClr>
                <a:schemeClr val="dk1"/>
              </a:buClr>
              <a:buSzPts val="1100"/>
              <a:buFont typeface="Arial"/>
              <a:buNone/>
            </a:pPr>
            <a:r>
              <a:t/>
            </a:r>
            <a:endParaRPr sz="1500"/>
          </a:p>
          <a:p>
            <a:pPr indent="0" lvl="0" marL="0" rtl="0" algn="l">
              <a:spcBef>
                <a:spcPts val="480"/>
              </a:spcBef>
              <a:spcAft>
                <a:spcPts val="0"/>
              </a:spcAft>
              <a:buClr>
                <a:schemeClr val="dk1"/>
              </a:buClr>
              <a:buSzPts val="1100"/>
              <a:buFont typeface="Arial"/>
              <a:buNone/>
            </a:pPr>
            <a:r>
              <a:t/>
            </a:r>
            <a:endParaRPr sz="1500"/>
          </a:p>
          <a:p>
            <a:pPr indent="0" lvl="0" marL="0" rtl="0" algn="l">
              <a:spcBef>
                <a:spcPts val="480"/>
              </a:spcBef>
              <a:spcAft>
                <a:spcPts val="0"/>
              </a:spcAft>
              <a:buClr>
                <a:schemeClr val="dk1"/>
              </a:buClr>
              <a:buSzPts val="1100"/>
              <a:buFont typeface="Arial"/>
              <a:buNone/>
            </a:pPr>
            <a:r>
              <a:t/>
            </a:r>
            <a:endParaRPr sz="1500"/>
          </a:p>
          <a:p>
            <a:pPr indent="0" lvl="0" marL="0" rtl="0" algn="l">
              <a:spcBef>
                <a:spcPts val="480"/>
              </a:spcBef>
              <a:spcAft>
                <a:spcPts val="0"/>
              </a:spcAft>
              <a:buClr>
                <a:schemeClr val="dk1"/>
              </a:buClr>
              <a:buSzPts val="1100"/>
              <a:buFont typeface="Arial"/>
              <a:buNone/>
            </a:pPr>
            <a:r>
              <a:t/>
            </a:r>
            <a:endParaRPr sz="1500"/>
          </a:p>
          <a:p>
            <a:pPr indent="0" lvl="0" marL="0" rtl="0" algn="l">
              <a:spcBef>
                <a:spcPts val="480"/>
              </a:spcBef>
              <a:spcAft>
                <a:spcPts val="0"/>
              </a:spcAft>
              <a:buClr>
                <a:schemeClr val="dk1"/>
              </a:buClr>
              <a:buSzPts val="1100"/>
              <a:buFont typeface="Arial"/>
              <a:buNone/>
            </a:pPr>
            <a:r>
              <a:t/>
            </a:r>
            <a:endParaRPr sz="1500"/>
          </a:p>
          <a:p>
            <a:pPr indent="0" lvl="0" marL="0" rtl="0" algn="l">
              <a:spcBef>
                <a:spcPts val="480"/>
              </a:spcBef>
              <a:spcAft>
                <a:spcPts val="0"/>
              </a:spcAft>
              <a:buClr>
                <a:schemeClr val="dk1"/>
              </a:buClr>
              <a:buSzPts val="1100"/>
              <a:buFont typeface="Arial"/>
              <a:buNone/>
            </a:pPr>
            <a:r>
              <a:t/>
            </a:r>
            <a:endParaRPr sz="1500"/>
          </a:p>
          <a:p>
            <a:pPr indent="0" lvl="0" marL="0" rtl="0" algn="l">
              <a:spcBef>
                <a:spcPts val="480"/>
              </a:spcBef>
              <a:spcAft>
                <a:spcPts val="0"/>
              </a:spcAft>
              <a:buClr>
                <a:schemeClr val="dk1"/>
              </a:buClr>
              <a:buSzPts val="1100"/>
              <a:buFont typeface="Arial"/>
              <a:buNone/>
            </a:pPr>
            <a:r>
              <a:t/>
            </a:r>
            <a:endParaRPr sz="1500"/>
          </a:p>
          <a:p>
            <a:pPr indent="0" lvl="0" marL="0" rtl="0" algn="l">
              <a:spcBef>
                <a:spcPts val="480"/>
              </a:spcBef>
              <a:spcAft>
                <a:spcPts val="0"/>
              </a:spcAft>
              <a:buClr>
                <a:schemeClr val="dk1"/>
              </a:buClr>
              <a:buSzPts val="1100"/>
              <a:buFont typeface="Arial"/>
              <a:buNone/>
            </a:pPr>
            <a:r>
              <a:t/>
            </a:r>
            <a:endParaRPr sz="100"/>
          </a:p>
          <a:p>
            <a:pPr indent="0" lvl="0" marL="0" rtl="0" algn="l">
              <a:spcBef>
                <a:spcPts val="480"/>
              </a:spcBef>
              <a:spcAft>
                <a:spcPts val="0"/>
              </a:spcAft>
              <a:buClr>
                <a:schemeClr val="dk1"/>
              </a:buClr>
              <a:buSzPts val="1100"/>
              <a:buFont typeface="Arial"/>
              <a:buNone/>
            </a:pPr>
            <a:r>
              <a:t/>
            </a:r>
            <a:endParaRPr sz="1500"/>
          </a:p>
          <a:p>
            <a:pPr indent="0" lvl="0" marL="0" rtl="0" algn="l">
              <a:spcBef>
                <a:spcPts val="480"/>
              </a:spcBef>
              <a:spcAft>
                <a:spcPts val="0"/>
              </a:spcAft>
              <a:buClr>
                <a:schemeClr val="dk1"/>
              </a:buClr>
              <a:buSzPts val="1100"/>
              <a:buFont typeface="Arial"/>
              <a:buNone/>
            </a:pPr>
            <a:r>
              <a:rPr lang="es-CO" sz="1400"/>
              <a:t>Su objetivo es acortar el ciclo de vida del desarrollo de sistemas y proporcionar una entrega continua con software de alta calidad . DevOps es una práctica complementaria al desarrollo de software ágil.</a:t>
            </a:r>
            <a:endParaRPr sz="1400"/>
          </a:p>
          <a:p>
            <a:pPr indent="0" lvl="0" marL="0" rtl="0" algn="l">
              <a:spcBef>
                <a:spcPts val="480"/>
              </a:spcBef>
              <a:spcAft>
                <a:spcPts val="0"/>
              </a:spcAft>
              <a:buClr>
                <a:schemeClr val="dk1"/>
              </a:buClr>
              <a:buSzPts val="1100"/>
              <a:buFont typeface="Arial"/>
              <a:buNone/>
            </a:pPr>
            <a:r>
              <a:t/>
            </a:r>
            <a:endParaRPr sz="2200"/>
          </a:p>
        </p:txBody>
      </p:sp>
      <p:pic>
        <p:nvPicPr>
          <p:cNvPr id="102" name="Google Shape;102;g127e40cc297_0_5"/>
          <p:cNvPicPr preferRelativeResize="0"/>
          <p:nvPr/>
        </p:nvPicPr>
        <p:blipFill rotWithShape="1">
          <a:blip r:embed="rId3">
            <a:alphaModFix/>
          </a:blip>
          <a:srcRect b="0" l="0" r="0" t="4361"/>
          <a:stretch/>
        </p:blipFill>
        <p:spPr>
          <a:xfrm>
            <a:off x="1945987" y="1017050"/>
            <a:ext cx="5037375" cy="2895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12796f984ed_0_323"/>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Entidad JOB en yaml</a:t>
            </a:r>
            <a:endParaRPr/>
          </a:p>
        </p:txBody>
      </p:sp>
      <p:sp>
        <p:nvSpPr>
          <p:cNvPr id="283" name="Google Shape;283;g12796f984ed_0_323"/>
          <p:cNvSpPr txBox="1"/>
          <p:nvPr>
            <p:ph idx="1" type="body"/>
          </p:nvPr>
        </p:nvSpPr>
        <p:spPr>
          <a:xfrm>
            <a:off x="5124450" y="711800"/>
            <a:ext cx="3917100" cy="6960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s-CO" sz="2100"/>
              <a:t>Sintaxis s</a:t>
            </a:r>
            <a:r>
              <a:rPr lang="es-CO" sz="2100"/>
              <a:t>i se trata de un CD </a:t>
            </a:r>
            <a:endParaRPr sz="2100"/>
          </a:p>
          <a:p>
            <a:pPr indent="0" lvl="0" marL="0" rtl="0" algn="l">
              <a:spcBef>
                <a:spcPts val="480"/>
              </a:spcBef>
              <a:spcAft>
                <a:spcPts val="0"/>
              </a:spcAft>
              <a:buNone/>
            </a:pPr>
            <a:r>
              <a:rPr lang="es-CO" sz="1800"/>
              <a:t>(Deployment JOB)</a:t>
            </a:r>
            <a:endParaRPr sz="1800"/>
          </a:p>
        </p:txBody>
      </p:sp>
      <p:pic>
        <p:nvPicPr>
          <p:cNvPr id="284" name="Google Shape;284;g12796f984ed_0_323"/>
          <p:cNvPicPr preferRelativeResize="0"/>
          <p:nvPr/>
        </p:nvPicPr>
        <p:blipFill>
          <a:blip r:embed="rId3">
            <a:alphaModFix/>
          </a:blip>
          <a:stretch>
            <a:fillRect/>
          </a:stretch>
        </p:blipFill>
        <p:spPr>
          <a:xfrm>
            <a:off x="187925" y="1443237"/>
            <a:ext cx="4874602" cy="2947875"/>
          </a:xfrm>
          <a:prstGeom prst="rect">
            <a:avLst/>
          </a:prstGeom>
          <a:noFill/>
          <a:ln>
            <a:noFill/>
          </a:ln>
        </p:spPr>
      </p:pic>
      <p:sp>
        <p:nvSpPr>
          <p:cNvPr id="285" name="Google Shape;285;g12796f984ed_0_323"/>
          <p:cNvSpPr txBox="1"/>
          <p:nvPr/>
        </p:nvSpPr>
        <p:spPr>
          <a:xfrm>
            <a:off x="5199750" y="1443225"/>
            <a:ext cx="3766500" cy="1962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CO" sz="1050">
                <a:solidFill>
                  <a:srgbClr val="D4D4D4"/>
                </a:solidFill>
                <a:highlight>
                  <a:srgbClr val="1E1E1E"/>
                </a:highlight>
                <a:latin typeface="Courier New"/>
                <a:ea typeface="Courier New"/>
                <a:cs typeface="Courier New"/>
                <a:sym typeface="Courier New"/>
              </a:rPr>
              <a:t>- </a:t>
            </a:r>
            <a:r>
              <a:rPr lang="es-CO" sz="1050">
                <a:solidFill>
                  <a:srgbClr val="569CD6"/>
                </a:solidFill>
                <a:highlight>
                  <a:srgbClr val="1E1E1E"/>
                </a:highlight>
                <a:latin typeface="Courier New"/>
                <a:ea typeface="Courier New"/>
                <a:cs typeface="Courier New"/>
                <a:sym typeface="Courier New"/>
              </a:rPr>
              <a:t>deployment</a:t>
            </a:r>
            <a:r>
              <a:rPr lang="es-CO" sz="1050">
                <a:solidFill>
                  <a:srgbClr val="D4D4D4"/>
                </a:solidFill>
                <a:highlight>
                  <a:srgbClr val="1E1E1E"/>
                </a:highlight>
                <a:latin typeface="Courier New"/>
                <a:ea typeface="Courier New"/>
                <a:cs typeface="Courier New"/>
                <a:sym typeface="Courier New"/>
              </a:rPr>
              <a:t>: </a:t>
            </a:r>
            <a:r>
              <a:rPr lang="es-CO" sz="1050">
                <a:solidFill>
                  <a:srgbClr val="CE9178"/>
                </a:solidFill>
                <a:highlight>
                  <a:srgbClr val="1E1E1E"/>
                </a:highlight>
                <a:latin typeface="Courier New"/>
                <a:ea typeface="Courier New"/>
                <a:cs typeface="Courier New"/>
                <a:sym typeface="Courier New"/>
              </a:rPr>
              <a:t>string</a:t>
            </a:r>
            <a:r>
              <a:rPr lang="es-CO" sz="1050">
                <a:solidFill>
                  <a:srgbClr val="D4D4D4"/>
                </a:solidFill>
                <a:highlight>
                  <a:srgbClr val="1E1E1E"/>
                </a:highlight>
                <a:latin typeface="Courier New"/>
                <a:ea typeface="Courier New"/>
                <a:cs typeface="Courier New"/>
                <a:sym typeface="Courier New"/>
              </a:rPr>
              <a:t>        </a:t>
            </a:r>
            <a:r>
              <a:rPr lang="es-CO" sz="1050">
                <a:solidFill>
                  <a:srgbClr val="6A9955"/>
                </a:solidFill>
                <a:highlight>
                  <a:srgbClr val="1E1E1E"/>
                </a:highlight>
                <a:latin typeface="Courier New"/>
                <a:ea typeface="Courier New"/>
                <a:cs typeface="Courier New"/>
                <a:sym typeface="Courier New"/>
              </a:rPr>
              <a:t># instead of job keyword, use deployment keyword</a:t>
            </a:r>
            <a:endParaRPr sz="1050">
              <a:solidFill>
                <a:srgbClr val="6A9955"/>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CO" sz="1050">
                <a:solidFill>
                  <a:srgbClr val="D4D4D4"/>
                </a:solidFill>
                <a:highlight>
                  <a:srgbClr val="1E1E1E"/>
                </a:highlight>
                <a:latin typeface="Courier New"/>
                <a:ea typeface="Courier New"/>
                <a:cs typeface="Courier New"/>
                <a:sym typeface="Courier New"/>
              </a:rPr>
              <a:t> </a:t>
            </a:r>
            <a:r>
              <a:rPr lang="es-CO" sz="1050">
                <a:solidFill>
                  <a:srgbClr val="569CD6"/>
                </a:solidFill>
                <a:highlight>
                  <a:srgbClr val="1E1E1E"/>
                </a:highlight>
                <a:latin typeface="Courier New"/>
                <a:ea typeface="Courier New"/>
                <a:cs typeface="Courier New"/>
                <a:sym typeface="Courier New"/>
              </a:rPr>
              <a:t>pool</a:t>
            </a:r>
            <a:r>
              <a:rPr lang="es-CO"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CO" sz="1050">
                <a:solidFill>
                  <a:srgbClr val="D4D4D4"/>
                </a:solidFill>
                <a:highlight>
                  <a:srgbClr val="1E1E1E"/>
                </a:highlight>
                <a:latin typeface="Courier New"/>
                <a:ea typeface="Courier New"/>
                <a:cs typeface="Courier New"/>
                <a:sym typeface="Courier New"/>
              </a:rPr>
              <a:t>   </a:t>
            </a:r>
            <a:r>
              <a:rPr lang="es-CO" sz="1050">
                <a:solidFill>
                  <a:srgbClr val="569CD6"/>
                </a:solidFill>
                <a:highlight>
                  <a:srgbClr val="1E1E1E"/>
                </a:highlight>
                <a:latin typeface="Courier New"/>
                <a:ea typeface="Courier New"/>
                <a:cs typeface="Courier New"/>
                <a:sym typeface="Courier New"/>
              </a:rPr>
              <a:t>name</a:t>
            </a:r>
            <a:r>
              <a:rPr lang="es-CO" sz="1050">
                <a:solidFill>
                  <a:srgbClr val="D4D4D4"/>
                </a:solidFill>
                <a:highlight>
                  <a:srgbClr val="1E1E1E"/>
                </a:highlight>
                <a:latin typeface="Courier New"/>
                <a:ea typeface="Courier New"/>
                <a:cs typeface="Courier New"/>
                <a:sym typeface="Courier New"/>
              </a:rPr>
              <a:t>: </a:t>
            </a:r>
            <a:r>
              <a:rPr lang="es-CO" sz="1050">
                <a:solidFill>
                  <a:srgbClr val="CE9178"/>
                </a:solidFill>
                <a:highlight>
                  <a:srgbClr val="1E1E1E"/>
                </a:highlight>
                <a:latin typeface="Courier New"/>
                <a:ea typeface="Courier New"/>
                <a:cs typeface="Courier New"/>
                <a:sym typeface="Courier New"/>
              </a:rPr>
              <a:t>string</a:t>
            </a:r>
            <a:endParaRPr sz="10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CO" sz="1050">
                <a:solidFill>
                  <a:srgbClr val="D4D4D4"/>
                </a:solidFill>
                <a:highlight>
                  <a:srgbClr val="1E1E1E"/>
                </a:highlight>
                <a:latin typeface="Courier New"/>
                <a:ea typeface="Courier New"/>
                <a:cs typeface="Courier New"/>
                <a:sym typeface="Courier New"/>
              </a:rPr>
              <a:t>   </a:t>
            </a:r>
            <a:r>
              <a:rPr lang="es-CO" sz="1050">
                <a:solidFill>
                  <a:srgbClr val="569CD6"/>
                </a:solidFill>
                <a:highlight>
                  <a:srgbClr val="1E1E1E"/>
                </a:highlight>
                <a:latin typeface="Courier New"/>
                <a:ea typeface="Courier New"/>
                <a:cs typeface="Courier New"/>
                <a:sym typeface="Courier New"/>
              </a:rPr>
              <a:t>demands</a:t>
            </a:r>
            <a:r>
              <a:rPr lang="es-CO" sz="1050">
                <a:solidFill>
                  <a:srgbClr val="D4D4D4"/>
                </a:solidFill>
                <a:highlight>
                  <a:srgbClr val="1E1E1E"/>
                </a:highlight>
                <a:latin typeface="Courier New"/>
                <a:ea typeface="Courier New"/>
                <a:cs typeface="Courier New"/>
                <a:sym typeface="Courier New"/>
              </a:rPr>
              <a:t>: </a:t>
            </a:r>
            <a:r>
              <a:rPr lang="es-CO" sz="1050">
                <a:solidFill>
                  <a:srgbClr val="CE9178"/>
                </a:solidFill>
                <a:highlight>
                  <a:srgbClr val="1E1E1E"/>
                </a:highlight>
                <a:latin typeface="Courier New"/>
                <a:ea typeface="Courier New"/>
                <a:cs typeface="Courier New"/>
                <a:sym typeface="Courier New"/>
              </a:rPr>
              <a:t>string | [ string ]</a:t>
            </a:r>
            <a:endParaRPr sz="10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CO" sz="1050">
                <a:solidFill>
                  <a:srgbClr val="D4D4D4"/>
                </a:solidFill>
                <a:highlight>
                  <a:srgbClr val="1E1E1E"/>
                </a:highlight>
                <a:latin typeface="Courier New"/>
                <a:ea typeface="Courier New"/>
                <a:cs typeface="Courier New"/>
                <a:sym typeface="Courier New"/>
              </a:rPr>
              <a:t> </a:t>
            </a:r>
            <a:r>
              <a:rPr lang="es-CO" sz="1050">
                <a:solidFill>
                  <a:srgbClr val="569CD6"/>
                </a:solidFill>
                <a:highlight>
                  <a:srgbClr val="1E1E1E"/>
                </a:highlight>
                <a:latin typeface="Courier New"/>
                <a:ea typeface="Courier New"/>
                <a:cs typeface="Courier New"/>
                <a:sym typeface="Courier New"/>
              </a:rPr>
              <a:t>environment</a:t>
            </a:r>
            <a:r>
              <a:rPr lang="es-CO" sz="1050">
                <a:solidFill>
                  <a:srgbClr val="D4D4D4"/>
                </a:solidFill>
                <a:highlight>
                  <a:srgbClr val="1E1E1E"/>
                </a:highlight>
                <a:latin typeface="Courier New"/>
                <a:ea typeface="Courier New"/>
                <a:cs typeface="Courier New"/>
                <a:sym typeface="Courier New"/>
              </a:rPr>
              <a:t>: </a:t>
            </a:r>
            <a:r>
              <a:rPr lang="es-CO" sz="1050">
                <a:solidFill>
                  <a:srgbClr val="CE9178"/>
                </a:solidFill>
                <a:highlight>
                  <a:srgbClr val="1E1E1E"/>
                </a:highlight>
                <a:latin typeface="Courier New"/>
                <a:ea typeface="Courier New"/>
                <a:cs typeface="Courier New"/>
                <a:sym typeface="Courier New"/>
              </a:rPr>
              <a:t>string</a:t>
            </a:r>
            <a:endParaRPr sz="10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CO" sz="1050">
                <a:solidFill>
                  <a:srgbClr val="D4D4D4"/>
                </a:solidFill>
                <a:highlight>
                  <a:srgbClr val="1E1E1E"/>
                </a:highlight>
                <a:latin typeface="Courier New"/>
                <a:ea typeface="Courier New"/>
                <a:cs typeface="Courier New"/>
                <a:sym typeface="Courier New"/>
              </a:rPr>
              <a:t> </a:t>
            </a:r>
            <a:r>
              <a:rPr lang="es-CO" sz="1050">
                <a:solidFill>
                  <a:srgbClr val="569CD6"/>
                </a:solidFill>
                <a:highlight>
                  <a:srgbClr val="1E1E1E"/>
                </a:highlight>
                <a:latin typeface="Courier New"/>
                <a:ea typeface="Courier New"/>
                <a:cs typeface="Courier New"/>
                <a:sym typeface="Courier New"/>
              </a:rPr>
              <a:t>strategy</a:t>
            </a:r>
            <a:r>
              <a:rPr lang="es-CO"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CO" sz="1050">
                <a:solidFill>
                  <a:srgbClr val="D4D4D4"/>
                </a:solidFill>
                <a:highlight>
                  <a:srgbClr val="1E1E1E"/>
                </a:highlight>
                <a:latin typeface="Courier New"/>
                <a:ea typeface="Courier New"/>
                <a:cs typeface="Courier New"/>
                <a:sym typeface="Courier New"/>
              </a:rPr>
              <a:t>   </a:t>
            </a:r>
            <a:r>
              <a:rPr lang="es-CO" sz="1050">
                <a:solidFill>
                  <a:srgbClr val="569CD6"/>
                </a:solidFill>
                <a:highlight>
                  <a:srgbClr val="1E1E1E"/>
                </a:highlight>
                <a:latin typeface="Courier New"/>
                <a:ea typeface="Courier New"/>
                <a:cs typeface="Courier New"/>
                <a:sym typeface="Courier New"/>
              </a:rPr>
              <a:t>runOnce</a:t>
            </a:r>
            <a:r>
              <a:rPr lang="es-CO"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CO" sz="1050">
                <a:solidFill>
                  <a:srgbClr val="D4D4D4"/>
                </a:solidFill>
                <a:highlight>
                  <a:srgbClr val="1E1E1E"/>
                </a:highlight>
                <a:latin typeface="Courier New"/>
                <a:ea typeface="Courier New"/>
                <a:cs typeface="Courier New"/>
                <a:sym typeface="Courier New"/>
              </a:rPr>
              <a:t>     </a:t>
            </a:r>
            <a:r>
              <a:rPr lang="es-CO" sz="1050">
                <a:solidFill>
                  <a:srgbClr val="569CD6"/>
                </a:solidFill>
                <a:highlight>
                  <a:srgbClr val="1E1E1E"/>
                </a:highlight>
                <a:latin typeface="Courier New"/>
                <a:ea typeface="Courier New"/>
                <a:cs typeface="Courier New"/>
                <a:sym typeface="Courier New"/>
              </a:rPr>
              <a:t>deploy</a:t>
            </a:r>
            <a:r>
              <a:rPr lang="es-CO"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CO" sz="1050">
                <a:solidFill>
                  <a:srgbClr val="D4D4D4"/>
                </a:solidFill>
                <a:highlight>
                  <a:srgbClr val="1E1E1E"/>
                </a:highlight>
                <a:latin typeface="Courier New"/>
                <a:ea typeface="Courier New"/>
                <a:cs typeface="Courier New"/>
                <a:sym typeface="Courier New"/>
              </a:rPr>
              <a:t>       </a:t>
            </a:r>
            <a:r>
              <a:rPr lang="es-CO" sz="1050">
                <a:solidFill>
                  <a:srgbClr val="569CD6"/>
                </a:solidFill>
                <a:highlight>
                  <a:srgbClr val="1E1E1E"/>
                </a:highlight>
                <a:latin typeface="Courier New"/>
                <a:ea typeface="Courier New"/>
                <a:cs typeface="Courier New"/>
                <a:sym typeface="Courier New"/>
              </a:rPr>
              <a:t>steps</a:t>
            </a:r>
            <a:r>
              <a:rPr lang="es-CO"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CO" sz="1050">
                <a:solidFill>
                  <a:srgbClr val="D4D4D4"/>
                </a:solidFill>
                <a:highlight>
                  <a:srgbClr val="1E1E1E"/>
                </a:highlight>
                <a:latin typeface="Courier New"/>
                <a:ea typeface="Courier New"/>
                <a:cs typeface="Courier New"/>
                <a:sym typeface="Courier New"/>
              </a:rPr>
              <a:t>       - </a:t>
            </a:r>
            <a:r>
              <a:rPr lang="es-CO" sz="1050">
                <a:solidFill>
                  <a:srgbClr val="569CD6"/>
                </a:solidFill>
                <a:highlight>
                  <a:srgbClr val="1E1E1E"/>
                </a:highlight>
                <a:latin typeface="Courier New"/>
                <a:ea typeface="Courier New"/>
                <a:cs typeface="Courier New"/>
                <a:sym typeface="Courier New"/>
              </a:rPr>
              <a:t>script</a:t>
            </a:r>
            <a:r>
              <a:rPr lang="es-CO" sz="1050">
                <a:solidFill>
                  <a:srgbClr val="D4D4D4"/>
                </a:solidFill>
                <a:highlight>
                  <a:srgbClr val="1E1E1E"/>
                </a:highlight>
                <a:latin typeface="Courier New"/>
                <a:ea typeface="Courier New"/>
                <a:cs typeface="Courier New"/>
                <a:sym typeface="Courier New"/>
              </a:rPr>
              <a:t>: </a:t>
            </a:r>
            <a:r>
              <a:rPr lang="es-CO" sz="1050">
                <a:solidFill>
                  <a:srgbClr val="CE9178"/>
                </a:solidFill>
                <a:highlight>
                  <a:srgbClr val="1E1E1E"/>
                </a:highlight>
                <a:latin typeface="Courier New"/>
                <a:ea typeface="Courier New"/>
                <a:cs typeface="Courier New"/>
                <a:sym typeface="Courier New"/>
              </a:rPr>
              <a:t>echo Hi!</a:t>
            </a:r>
            <a:endParaRPr sz="1100">
              <a:latin typeface="Calibri"/>
              <a:ea typeface="Calibri"/>
              <a:cs typeface="Calibri"/>
              <a:sym typeface="Calibri"/>
            </a:endParaRPr>
          </a:p>
        </p:txBody>
      </p:sp>
      <p:pic>
        <p:nvPicPr>
          <p:cNvPr id="286" name="Google Shape;286;g12796f984ed_0_323"/>
          <p:cNvPicPr preferRelativeResize="0"/>
          <p:nvPr/>
        </p:nvPicPr>
        <p:blipFill rotWithShape="1">
          <a:blip r:embed="rId4">
            <a:alphaModFix/>
          </a:blip>
          <a:srcRect b="0" l="0" r="0" t="21383"/>
          <a:stretch/>
        </p:blipFill>
        <p:spPr>
          <a:xfrm>
            <a:off x="5199750" y="3512699"/>
            <a:ext cx="2931975" cy="878400"/>
          </a:xfrm>
          <a:prstGeom prst="rect">
            <a:avLst/>
          </a:prstGeom>
          <a:noFill/>
          <a:ln>
            <a:noFill/>
          </a:ln>
        </p:spPr>
      </p:pic>
      <p:sp>
        <p:nvSpPr>
          <p:cNvPr id="287" name="Google Shape;287;g12796f984ed_0_323"/>
          <p:cNvSpPr txBox="1"/>
          <p:nvPr>
            <p:ph idx="1" type="body"/>
          </p:nvPr>
        </p:nvSpPr>
        <p:spPr>
          <a:xfrm>
            <a:off x="187925" y="842975"/>
            <a:ext cx="3917100" cy="878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s-CO" sz="2100"/>
              <a:t>Sintaxis de un Job en yaml</a:t>
            </a:r>
            <a:endParaRPr sz="1800"/>
          </a:p>
        </p:txBody>
      </p:sp>
      <p:sp>
        <p:nvSpPr>
          <p:cNvPr id="288" name="Google Shape;288;g12796f984ed_0_323"/>
          <p:cNvSpPr txBox="1"/>
          <p:nvPr/>
        </p:nvSpPr>
        <p:spPr>
          <a:xfrm>
            <a:off x="249375" y="4719200"/>
            <a:ext cx="86523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CO" sz="900">
                <a:latin typeface="Consolas"/>
                <a:ea typeface="Consolas"/>
                <a:cs typeface="Consolas"/>
                <a:sym typeface="Consolas"/>
              </a:rPr>
              <a:t>https://docs.microsoft.com/en-us/azure/devops/pipelines/process/phases?view=azure-devops&amp;tabs=yaml</a:t>
            </a:r>
            <a:endParaRPr sz="900">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126dc91413d_0_16"/>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Pipeline´s Basic Components in a .yaml File</a:t>
            </a:r>
            <a:endParaRPr/>
          </a:p>
        </p:txBody>
      </p:sp>
      <p:sp>
        <p:nvSpPr>
          <p:cNvPr id="295" name="Google Shape;295;g126dc91413d_0_16"/>
          <p:cNvSpPr txBox="1"/>
          <p:nvPr>
            <p:ph idx="1" type="body"/>
          </p:nvPr>
        </p:nvSpPr>
        <p:spPr>
          <a:xfrm>
            <a:off x="249375" y="651227"/>
            <a:ext cx="4703700" cy="33060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2200"/>
          </a:p>
          <a:p>
            <a:pPr indent="0" lvl="0" marL="0" rtl="0" algn="l">
              <a:spcBef>
                <a:spcPts val="480"/>
              </a:spcBef>
              <a:spcAft>
                <a:spcPts val="0"/>
              </a:spcAft>
              <a:buNone/>
            </a:pPr>
            <a:r>
              <a:rPr lang="es-CO" sz="2200"/>
              <a:t>Agent: Es la máquina o instancia virtual que es capaz de ejecutar los Jobs programados</a:t>
            </a:r>
            <a:endParaRPr sz="2200"/>
          </a:p>
          <a:p>
            <a:pPr indent="0" lvl="0" marL="0" rtl="0" algn="l">
              <a:spcBef>
                <a:spcPts val="480"/>
              </a:spcBef>
              <a:spcAft>
                <a:spcPts val="0"/>
              </a:spcAft>
              <a:buNone/>
            </a:pPr>
            <a:r>
              <a:t/>
            </a:r>
            <a:endParaRPr sz="2200"/>
          </a:p>
          <a:p>
            <a:pPr indent="0" lvl="0" marL="0" rtl="0" algn="l">
              <a:spcBef>
                <a:spcPts val="480"/>
              </a:spcBef>
              <a:spcAft>
                <a:spcPts val="0"/>
              </a:spcAft>
              <a:buNone/>
            </a:pPr>
            <a:r>
              <a:rPr lang="es-CO" sz="1500"/>
              <a:t>Ej: Se puede emplear un Agent hospedado por Microsoft, el cual se debe configurar para este fin, y este es mantenido por la propia empresa, así que esto facilita su uso.</a:t>
            </a:r>
            <a:endParaRPr sz="1500"/>
          </a:p>
          <a:p>
            <a:pPr indent="0" lvl="0" marL="0" rtl="0" algn="l">
              <a:spcBef>
                <a:spcPts val="480"/>
              </a:spcBef>
              <a:spcAft>
                <a:spcPts val="0"/>
              </a:spcAft>
              <a:buNone/>
            </a:pPr>
            <a:r>
              <a:t/>
            </a:r>
            <a:endParaRPr sz="1500"/>
          </a:p>
          <a:p>
            <a:pPr indent="0" lvl="0" marL="0" rtl="0" algn="l">
              <a:spcBef>
                <a:spcPts val="480"/>
              </a:spcBef>
              <a:spcAft>
                <a:spcPts val="0"/>
              </a:spcAft>
              <a:buNone/>
            </a:pPr>
            <a:r>
              <a:rPr lang="es-CO" sz="1500"/>
              <a:t>También</a:t>
            </a:r>
            <a:r>
              <a:rPr lang="es-CO" sz="1500"/>
              <a:t> se podría emplear una máquina propia, la cual deberá ser debidamente configurada para este fin, y mantenida por cuenta propia.</a:t>
            </a:r>
            <a:endParaRPr sz="1500"/>
          </a:p>
          <a:p>
            <a:pPr indent="0" lvl="0" marL="0" rtl="0" algn="l">
              <a:spcBef>
                <a:spcPts val="480"/>
              </a:spcBef>
              <a:spcAft>
                <a:spcPts val="0"/>
              </a:spcAft>
              <a:buNone/>
            </a:pPr>
            <a:r>
              <a:t/>
            </a:r>
            <a:endParaRPr sz="2200"/>
          </a:p>
          <a:p>
            <a:pPr indent="457200" lvl="0" marL="0" rtl="0" algn="l">
              <a:spcBef>
                <a:spcPts val="480"/>
              </a:spcBef>
              <a:spcAft>
                <a:spcPts val="0"/>
              </a:spcAft>
              <a:buNone/>
            </a:pPr>
            <a:r>
              <a:t/>
            </a:r>
            <a:endParaRPr sz="2200"/>
          </a:p>
          <a:p>
            <a:pPr indent="0" lvl="0" marL="0" rtl="0" algn="l">
              <a:spcBef>
                <a:spcPts val="480"/>
              </a:spcBef>
              <a:spcAft>
                <a:spcPts val="0"/>
              </a:spcAft>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p:txBody>
      </p:sp>
      <p:pic>
        <p:nvPicPr>
          <p:cNvPr id="296" name="Google Shape;296;g126dc91413d_0_16"/>
          <p:cNvPicPr preferRelativeResize="0"/>
          <p:nvPr/>
        </p:nvPicPr>
        <p:blipFill>
          <a:blip r:embed="rId3">
            <a:alphaModFix/>
          </a:blip>
          <a:stretch>
            <a:fillRect/>
          </a:stretch>
        </p:blipFill>
        <p:spPr>
          <a:xfrm>
            <a:off x="5039571" y="1074588"/>
            <a:ext cx="3956800" cy="29943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12796f984ed_0_358"/>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Templates </a:t>
            </a:r>
            <a:endParaRPr/>
          </a:p>
        </p:txBody>
      </p:sp>
      <p:sp>
        <p:nvSpPr>
          <p:cNvPr id="303" name="Google Shape;303;g12796f984ed_0_358"/>
          <p:cNvSpPr txBox="1"/>
          <p:nvPr>
            <p:ph idx="1" type="body"/>
          </p:nvPr>
        </p:nvSpPr>
        <p:spPr>
          <a:xfrm>
            <a:off x="252825" y="849358"/>
            <a:ext cx="8430600" cy="3906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s-CO" sz="1600"/>
              <a:t>Las plantillas le permiten definir contenido, lógica y parámetros reutilizables</a:t>
            </a:r>
            <a:endParaRPr sz="1600"/>
          </a:p>
          <a:p>
            <a:pPr indent="0" lvl="0" marL="0" rtl="0" algn="l">
              <a:spcBef>
                <a:spcPts val="480"/>
              </a:spcBef>
              <a:spcAft>
                <a:spcPts val="0"/>
              </a:spcAft>
              <a:buNone/>
            </a:pPr>
            <a:r>
              <a:t/>
            </a:r>
            <a:endParaRPr sz="100"/>
          </a:p>
          <a:p>
            <a:pPr indent="0" lvl="0" marL="0" rtl="0" algn="l">
              <a:spcBef>
                <a:spcPts val="480"/>
              </a:spcBef>
              <a:spcAft>
                <a:spcPts val="0"/>
              </a:spcAft>
              <a:buNone/>
            </a:pPr>
            <a:r>
              <a:t/>
            </a:r>
            <a:endParaRPr sz="100"/>
          </a:p>
          <a:p>
            <a:pPr indent="0" lvl="0" marL="0" rtl="0" algn="l">
              <a:spcBef>
                <a:spcPts val="480"/>
              </a:spcBef>
              <a:spcAft>
                <a:spcPts val="0"/>
              </a:spcAft>
              <a:buNone/>
            </a:pPr>
            <a:r>
              <a:rPr lang="es-CO" sz="1600"/>
              <a:t>Sintaxis de ejemplo de uso de </a:t>
            </a:r>
            <a:r>
              <a:rPr lang="es-CO" sz="1600"/>
              <a:t>parámetros</a:t>
            </a:r>
            <a:r>
              <a:rPr lang="es-CO" sz="1600"/>
              <a:t> y sentencias IF</a:t>
            </a:r>
            <a:endParaRPr sz="1600"/>
          </a:p>
        </p:txBody>
      </p:sp>
      <p:sp>
        <p:nvSpPr>
          <p:cNvPr id="304" name="Google Shape;304;g12796f984ed_0_358"/>
          <p:cNvSpPr txBox="1"/>
          <p:nvPr/>
        </p:nvSpPr>
        <p:spPr>
          <a:xfrm>
            <a:off x="351875" y="1775750"/>
            <a:ext cx="5272800" cy="2514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CO" sz="950">
                <a:solidFill>
                  <a:srgbClr val="6A9955"/>
                </a:solidFill>
                <a:highlight>
                  <a:srgbClr val="1E1E1E"/>
                </a:highlight>
                <a:latin typeface="Consolas"/>
                <a:ea typeface="Consolas"/>
                <a:cs typeface="Consolas"/>
                <a:sym typeface="Consolas"/>
              </a:rPr>
              <a:t>#azure-pipeline.yml</a:t>
            </a:r>
            <a:endParaRPr sz="9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CO" sz="950">
                <a:solidFill>
                  <a:srgbClr val="569CD6"/>
                </a:solidFill>
                <a:highlight>
                  <a:srgbClr val="1E1E1E"/>
                </a:highlight>
                <a:latin typeface="Consolas"/>
                <a:ea typeface="Consolas"/>
                <a:cs typeface="Consolas"/>
                <a:sym typeface="Consolas"/>
              </a:rPr>
              <a:t>parameters</a:t>
            </a:r>
            <a:r>
              <a:rPr lang="es-CO" sz="950">
                <a:solidFill>
                  <a:srgbClr val="D4D4D4"/>
                </a:solidFill>
                <a:highlight>
                  <a:srgbClr val="1E1E1E"/>
                </a:highlight>
                <a:latin typeface="Consolas"/>
                <a:ea typeface="Consolas"/>
                <a:cs typeface="Consolas"/>
                <a:sym typeface="Consolas"/>
              </a:rPr>
              <a:t>:</a:t>
            </a:r>
            <a:endParaRPr sz="9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CO" sz="950">
                <a:solidFill>
                  <a:srgbClr val="D4D4D4"/>
                </a:solidFill>
                <a:highlight>
                  <a:srgbClr val="1E1E1E"/>
                </a:highlight>
                <a:latin typeface="Consolas"/>
                <a:ea typeface="Consolas"/>
                <a:cs typeface="Consolas"/>
                <a:sym typeface="Consolas"/>
              </a:rPr>
              <a:t>- </a:t>
            </a:r>
            <a:r>
              <a:rPr lang="es-CO" sz="950">
                <a:solidFill>
                  <a:srgbClr val="569CD6"/>
                </a:solidFill>
                <a:highlight>
                  <a:srgbClr val="1E1E1E"/>
                </a:highlight>
                <a:latin typeface="Consolas"/>
                <a:ea typeface="Consolas"/>
                <a:cs typeface="Consolas"/>
                <a:sym typeface="Consolas"/>
              </a:rPr>
              <a:t>name</a:t>
            </a:r>
            <a:r>
              <a:rPr lang="es-CO" sz="950">
                <a:solidFill>
                  <a:srgbClr val="D4D4D4"/>
                </a:solidFill>
                <a:highlight>
                  <a:srgbClr val="1E1E1E"/>
                </a:highlight>
                <a:latin typeface="Consolas"/>
                <a:ea typeface="Consolas"/>
                <a:cs typeface="Consolas"/>
                <a:sym typeface="Consolas"/>
              </a:rPr>
              <a:t>: </a:t>
            </a:r>
            <a:r>
              <a:rPr lang="es-CO" sz="950">
                <a:solidFill>
                  <a:srgbClr val="CE9178"/>
                </a:solidFill>
                <a:highlight>
                  <a:srgbClr val="1E1E1E"/>
                </a:highlight>
                <a:latin typeface="Consolas"/>
                <a:ea typeface="Consolas"/>
                <a:cs typeface="Consolas"/>
                <a:sym typeface="Consolas"/>
              </a:rPr>
              <a:t>experimentalTemplate</a:t>
            </a:r>
            <a:endParaRPr sz="9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CO" sz="950">
                <a:solidFill>
                  <a:srgbClr val="D4D4D4"/>
                </a:solidFill>
                <a:highlight>
                  <a:srgbClr val="1E1E1E"/>
                </a:highlight>
                <a:latin typeface="Consolas"/>
                <a:ea typeface="Consolas"/>
                <a:cs typeface="Consolas"/>
                <a:sym typeface="Consolas"/>
              </a:rPr>
              <a:t>  </a:t>
            </a:r>
            <a:r>
              <a:rPr lang="es-CO" sz="950">
                <a:solidFill>
                  <a:srgbClr val="569CD6"/>
                </a:solidFill>
                <a:highlight>
                  <a:srgbClr val="1E1E1E"/>
                </a:highlight>
                <a:latin typeface="Consolas"/>
                <a:ea typeface="Consolas"/>
                <a:cs typeface="Consolas"/>
                <a:sym typeface="Consolas"/>
              </a:rPr>
              <a:t>displayName</a:t>
            </a:r>
            <a:r>
              <a:rPr lang="es-CO" sz="950">
                <a:solidFill>
                  <a:srgbClr val="D4D4D4"/>
                </a:solidFill>
                <a:highlight>
                  <a:srgbClr val="1E1E1E"/>
                </a:highlight>
                <a:latin typeface="Consolas"/>
                <a:ea typeface="Consolas"/>
                <a:cs typeface="Consolas"/>
                <a:sym typeface="Consolas"/>
              </a:rPr>
              <a:t>: </a:t>
            </a:r>
            <a:r>
              <a:rPr lang="es-CO" sz="950">
                <a:solidFill>
                  <a:srgbClr val="CE9178"/>
                </a:solidFill>
                <a:highlight>
                  <a:srgbClr val="1E1E1E"/>
                </a:highlight>
                <a:latin typeface="Consolas"/>
                <a:ea typeface="Consolas"/>
                <a:cs typeface="Consolas"/>
                <a:sym typeface="Consolas"/>
              </a:rPr>
              <a:t>'Use experimental build process?'</a:t>
            </a:r>
            <a:endParaRPr sz="9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CO" sz="950">
                <a:solidFill>
                  <a:srgbClr val="D4D4D4"/>
                </a:solidFill>
                <a:highlight>
                  <a:srgbClr val="1E1E1E"/>
                </a:highlight>
                <a:latin typeface="Consolas"/>
                <a:ea typeface="Consolas"/>
                <a:cs typeface="Consolas"/>
                <a:sym typeface="Consolas"/>
              </a:rPr>
              <a:t>  </a:t>
            </a:r>
            <a:r>
              <a:rPr lang="es-CO" sz="950">
                <a:solidFill>
                  <a:srgbClr val="569CD6"/>
                </a:solidFill>
                <a:highlight>
                  <a:srgbClr val="1E1E1E"/>
                </a:highlight>
                <a:latin typeface="Consolas"/>
                <a:ea typeface="Consolas"/>
                <a:cs typeface="Consolas"/>
                <a:sym typeface="Consolas"/>
              </a:rPr>
              <a:t>type</a:t>
            </a:r>
            <a:r>
              <a:rPr lang="es-CO" sz="950">
                <a:solidFill>
                  <a:srgbClr val="D4D4D4"/>
                </a:solidFill>
                <a:highlight>
                  <a:srgbClr val="1E1E1E"/>
                </a:highlight>
                <a:latin typeface="Consolas"/>
                <a:ea typeface="Consolas"/>
                <a:cs typeface="Consolas"/>
                <a:sym typeface="Consolas"/>
              </a:rPr>
              <a:t>: </a:t>
            </a:r>
            <a:r>
              <a:rPr lang="es-CO" sz="950">
                <a:solidFill>
                  <a:srgbClr val="CE9178"/>
                </a:solidFill>
                <a:highlight>
                  <a:srgbClr val="1E1E1E"/>
                </a:highlight>
                <a:latin typeface="Consolas"/>
                <a:ea typeface="Consolas"/>
                <a:cs typeface="Consolas"/>
                <a:sym typeface="Consolas"/>
              </a:rPr>
              <a:t>boolean</a:t>
            </a:r>
            <a:endParaRPr sz="9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CO" sz="950">
                <a:solidFill>
                  <a:srgbClr val="D4D4D4"/>
                </a:solidFill>
                <a:highlight>
                  <a:srgbClr val="1E1E1E"/>
                </a:highlight>
                <a:latin typeface="Consolas"/>
                <a:ea typeface="Consolas"/>
                <a:cs typeface="Consolas"/>
                <a:sym typeface="Consolas"/>
              </a:rPr>
              <a:t>  </a:t>
            </a:r>
            <a:r>
              <a:rPr lang="es-CO" sz="950">
                <a:solidFill>
                  <a:srgbClr val="569CD6"/>
                </a:solidFill>
                <a:highlight>
                  <a:srgbClr val="1E1E1E"/>
                </a:highlight>
                <a:latin typeface="Consolas"/>
                <a:ea typeface="Consolas"/>
                <a:cs typeface="Consolas"/>
                <a:sym typeface="Consolas"/>
              </a:rPr>
              <a:t>default</a:t>
            </a:r>
            <a:r>
              <a:rPr lang="es-CO" sz="950">
                <a:solidFill>
                  <a:srgbClr val="D4D4D4"/>
                </a:solidFill>
                <a:highlight>
                  <a:srgbClr val="1E1E1E"/>
                </a:highlight>
                <a:latin typeface="Consolas"/>
                <a:ea typeface="Consolas"/>
                <a:cs typeface="Consolas"/>
                <a:sym typeface="Consolas"/>
              </a:rPr>
              <a:t>: </a:t>
            </a:r>
            <a:r>
              <a:rPr lang="es-CO" sz="950">
                <a:solidFill>
                  <a:srgbClr val="569CD6"/>
                </a:solidFill>
                <a:highlight>
                  <a:srgbClr val="1E1E1E"/>
                </a:highlight>
                <a:latin typeface="Consolas"/>
                <a:ea typeface="Consolas"/>
                <a:cs typeface="Consolas"/>
                <a:sym typeface="Consolas"/>
              </a:rPr>
              <a:t>false</a:t>
            </a:r>
            <a:endParaRPr sz="950">
              <a:solidFill>
                <a:srgbClr val="569CD6"/>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9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CO" sz="950">
                <a:solidFill>
                  <a:srgbClr val="569CD6"/>
                </a:solidFill>
                <a:highlight>
                  <a:srgbClr val="1E1E1E"/>
                </a:highlight>
                <a:latin typeface="Consolas"/>
                <a:ea typeface="Consolas"/>
                <a:cs typeface="Consolas"/>
                <a:sym typeface="Consolas"/>
              </a:rPr>
              <a:t>steps</a:t>
            </a:r>
            <a:r>
              <a:rPr lang="es-CO" sz="950">
                <a:solidFill>
                  <a:srgbClr val="D4D4D4"/>
                </a:solidFill>
                <a:highlight>
                  <a:srgbClr val="1E1E1E"/>
                </a:highlight>
                <a:latin typeface="Consolas"/>
                <a:ea typeface="Consolas"/>
                <a:cs typeface="Consolas"/>
                <a:sym typeface="Consolas"/>
              </a:rPr>
              <a:t>:</a:t>
            </a:r>
            <a:endParaRPr sz="9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CO" sz="950">
                <a:solidFill>
                  <a:srgbClr val="D4D4D4"/>
                </a:solidFill>
                <a:highlight>
                  <a:srgbClr val="1E1E1E"/>
                </a:highlight>
                <a:latin typeface="Consolas"/>
                <a:ea typeface="Consolas"/>
                <a:cs typeface="Consolas"/>
                <a:sym typeface="Consolas"/>
              </a:rPr>
              <a:t>- </a:t>
            </a:r>
            <a:r>
              <a:rPr lang="es-CO" sz="950">
                <a:solidFill>
                  <a:srgbClr val="CE9178"/>
                </a:solidFill>
                <a:highlight>
                  <a:srgbClr val="1E1E1E"/>
                </a:highlight>
                <a:latin typeface="Consolas"/>
                <a:ea typeface="Consolas"/>
                <a:cs typeface="Consolas"/>
                <a:sym typeface="Consolas"/>
              </a:rPr>
              <a:t>${{ if eq(parameters.experimentalTemplate,</a:t>
            </a:r>
            <a:r>
              <a:rPr lang="es-CO" sz="950">
                <a:solidFill>
                  <a:srgbClr val="569CD6"/>
                </a:solidFill>
                <a:highlight>
                  <a:srgbClr val="1E1E1E"/>
                </a:highlight>
                <a:latin typeface="Consolas"/>
                <a:ea typeface="Consolas"/>
                <a:cs typeface="Consolas"/>
                <a:sym typeface="Consolas"/>
              </a:rPr>
              <a:t> true</a:t>
            </a:r>
            <a:r>
              <a:rPr lang="es-CO" sz="950">
                <a:solidFill>
                  <a:srgbClr val="CE9178"/>
                </a:solidFill>
                <a:highlight>
                  <a:srgbClr val="1E1E1E"/>
                </a:highlight>
                <a:latin typeface="Consolas"/>
                <a:ea typeface="Consolas"/>
                <a:cs typeface="Consolas"/>
                <a:sym typeface="Consolas"/>
              </a:rPr>
              <a:t>) }}</a:t>
            </a:r>
            <a:r>
              <a:rPr lang="es-CO" sz="950">
                <a:solidFill>
                  <a:srgbClr val="D4D4D4"/>
                </a:solidFill>
                <a:highlight>
                  <a:srgbClr val="1E1E1E"/>
                </a:highlight>
                <a:latin typeface="Consolas"/>
                <a:ea typeface="Consolas"/>
                <a:cs typeface="Consolas"/>
                <a:sym typeface="Consolas"/>
              </a:rPr>
              <a:t>:</a:t>
            </a:r>
            <a:endParaRPr sz="9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CO" sz="950">
                <a:solidFill>
                  <a:srgbClr val="D4D4D4"/>
                </a:solidFill>
                <a:highlight>
                  <a:srgbClr val="1E1E1E"/>
                </a:highlight>
                <a:latin typeface="Consolas"/>
                <a:ea typeface="Consolas"/>
                <a:cs typeface="Consolas"/>
                <a:sym typeface="Consolas"/>
              </a:rPr>
              <a:t>  - </a:t>
            </a:r>
            <a:r>
              <a:rPr lang="es-CO" sz="950">
                <a:solidFill>
                  <a:srgbClr val="569CD6"/>
                </a:solidFill>
                <a:highlight>
                  <a:srgbClr val="1E1E1E"/>
                </a:highlight>
                <a:latin typeface="Consolas"/>
                <a:ea typeface="Consolas"/>
                <a:cs typeface="Consolas"/>
                <a:sym typeface="Consolas"/>
              </a:rPr>
              <a:t>template</a:t>
            </a:r>
            <a:r>
              <a:rPr lang="es-CO" sz="950">
                <a:solidFill>
                  <a:srgbClr val="D4D4D4"/>
                </a:solidFill>
                <a:highlight>
                  <a:srgbClr val="1E1E1E"/>
                </a:highlight>
                <a:latin typeface="Consolas"/>
                <a:ea typeface="Consolas"/>
                <a:cs typeface="Consolas"/>
                <a:sym typeface="Consolas"/>
              </a:rPr>
              <a:t>: </a:t>
            </a:r>
            <a:r>
              <a:rPr lang="es-CO" sz="950">
                <a:solidFill>
                  <a:srgbClr val="CE9178"/>
                </a:solidFill>
                <a:highlight>
                  <a:srgbClr val="1E1E1E"/>
                </a:highlight>
                <a:latin typeface="Consolas"/>
                <a:ea typeface="Consolas"/>
                <a:cs typeface="Consolas"/>
                <a:sym typeface="Consolas"/>
              </a:rPr>
              <a:t>experimental.yml</a:t>
            </a:r>
            <a:endParaRPr sz="9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CO" sz="950">
                <a:solidFill>
                  <a:srgbClr val="D4D4D4"/>
                </a:solidFill>
                <a:highlight>
                  <a:srgbClr val="1E1E1E"/>
                </a:highlight>
                <a:latin typeface="Consolas"/>
                <a:ea typeface="Consolas"/>
                <a:cs typeface="Consolas"/>
                <a:sym typeface="Consolas"/>
              </a:rPr>
              <a:t>- </a:t>
            </a:r>
            <a:r>
              <a:rPr lang="es-CO" sz="950">
                <a:solidFill>
                  <a:srgbClr val="CE9178"/>
                </a:solidFill>
                <a:highlight>
                  <a:srgbClr val="1E1E1E"/>
                </a:highlight>
                <a:latin typeface="Consolas"/>
                <a:ea typeface="Consolas"/>
                <a:cs typeface="Consolas"/>
                <a:sym typeface="Consolas"/>
              </a:rPr>
              <a:t>${{ if not(eq(parameters.experimentalTemplate,</a:t>
            </a:r>
            <a:r>
              <a:rPr lang="es-CO" sz="950">
                <a:solidFill>
                  <a:srgbClr val="569CD6"/>
                </a:solidFill>
                <a:highlight>
                  <a:srgbClr val="1E1E1E"/>
                </a:highlight>
                <a:latin typeface="Consolas"/>
                <a:ea typeface="Consolas"/>
                <a:cs typeface="Consolas"/>
                <a:sym typeface="Consolas"/>
              </a:rPr>
              <a:t> true</a:t>
            </a:r>
            <a:r>
              <a:rPr lang="es-CO" sz="950">
                <a:solidFill>
                  <a:srgbClr val="CE9178"/>
                </a:solidFill>
                <a:highlight>
                  <a:srgbClr val="1E1E1E"/>
                </a:highlight>
                <a:latin typeface="Consolas"/>
                <a:ea typeface="Consolas"/>
                <a:cs typeface="Consolas"/>
                <a:sym typeface="Consolas"/>
              </a:rPr>
              <a:t>)) }}</a:t>
            </a:r>
            <a:r>
              <a:rPr lang="es-CO" sz="950">
                <a:solidFill>
                  <a:srgbClr val="D4D4D4"/>
                </a:solidFill>
                <a:highlight>
                  <a:srgbClr val="1E1E1E"/>
                </a:highlight>
                <a:latin typeface="Consolas"/>
                <a:ea typeface="Consolas"/>
                <a:cs typeface="Consolas"/>
                <a:sym typeface="Consolas"/>
              </a:rPr>
              <a:t>:</a:t>
            </a:r>
            <a:endParaRPr sz="9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950">
                <a:solidFill>
                  <a:srgbClr val="D4D4D4"/>
                </a:solidFill>
                <a:highlight>
                  <a:srgbClr val="1E1E1E"/>
                </a:highlight>
                <a:latin typeface="Consolas"/>
                <a:ea typeface="Consolas"/>
                <a:cs typeface="Consolas"/>
                <a:sym typeface="Consolas"/>
              </a:rPr>
              <a:t>  - </a:t>
            </a:r>
            <a:r>
              <a:rPr lang="es-CO" sz="950">
                <a:solidFill>
                  <a:srgbClr val="569CD6"/>
                </a:solidFill>
                <a:highlight>
                  <a:srgbClr val="1E1E1E"/>
                </a:highlight>
                <a:latin typeface="Consolas"/>
                <a:ea typeface="Consolas"/>
                <a:cs typeface="Consolas"/>
                <a:sym typeface="Consolas"/>
              </a:rPr>
              <a:t>template</a:t>
            </a:r>
            <a:r>
              <a:rPr lang="es-CO" sz="950">
                <a:solidFill>
                  <a:srgbClr val="D4D4D4"/>
                </a:solidFill>
                <a:highlight>
                  <a:srgbClr val="1E1E1E"/>
                </a:highlight>
                <a:latin typeface="Consolas"/>
                <a:ea typeface="Consolas"/>
                <a:cs typeface="Consolas"/>
                <a:sym typeface="Consolas"/>
              </a:rPr>
              <a:t>: </a:t>
            </a:r>
            <a:r>
              <a:rPr lang="es-CO" sz="950">
                <a:solidFill>
                  <a:srgbClr val="CE9178"/>
                </a:solidFill>
                <a:highlight>
                  <a:srgbClr val="1E1E1E"/>
                </a:highlight>
                <a:latin typeface="Consolas"/>
                <a:ea typeface="Consolas"/>
                <a:cs typeface="Consolas"/>
                <a:sym typeface="Consolas"/>
              </a:rPr>
              <a:t>stable.yml</a:t>
            </a:r>
            <a:endParaRPr sz="950">
              <a:solidFill>
                <a:srgbClr val="D4D4D4"/>
              </a:solidFill>
              <a:highlight>
                <a:srgbClr val="1E1E1E"/>
              </a:highlight>
              <a:latin typeface="Courier New"/>
              <a:ea typeface="Courier New"/>
              <a:cs typeface="Courier New"/>
              <a:sym typeface="Courier New"/>
            </a:endParaRPr>
          </a:p>
        </p:txBody>
      </p:sp>
      <p:sp>
        <p:nvSpPr>
          <p:cNvPr id="305" name="Google Shape;305;g12796f984ed_0_358"/>
          <p:cNvSpPr txBox="1"/>
          <p:nvPr/>
        </p:nvSpPr>
        <p:spPr>
          <a:xfrm>
            <a:off x="249375" y="4719200"/>
            <a:ext cx="86523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CO" sz="900">
                <a:latin typeface="Consolas"/>
                <a:ea typeface="Consolas"/>
                <a:cs typeface="Consolas"/>
                <a:sym typeface="Consolas"/>
              </a:rPr>
              <a:t>https://docs.microsoft.com/en-us/azure/devops/pipelines/process/templates?view=azure-devops</a:t>
            </a:r>
            <a:endParaRPr sz="900">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126dc91413d_0_22"/>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Pipeline´s Basic Components in a .yaml File</a:t>
            </a:r>
            <a:endParaRPr/>
          </a:p>
        </p:txBody>
      </p:sp>
      <p:sp>
        <p:nvSpPr>
          <p:cNvPr id="312" name="Google Shape;312;g126dc91413d_0_22"/>
          <p:cNvSpPr txBox="1"/>
          <p:nvPr>
            <p:ph idx="1" type="body"/>
          </p:nvPr>
        </p:nvSpPr>
        <p:spPr>
          <a:xfrm>
            <a:off x="249375" y="651222"/>
            <a:ext cx="8430600" cy="10752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000"/>
          </a:p>
          <a:p>
            <a:pPr indent="0" lvl="0" marL="0" rtl="0" algn="l">
              <a:spcBef>
                <a:spcPts val="480"/>
              </a:spcBef>
              <a:spcAft>
                <a:spcPts val="0"/>
              </a:spcAft>
              <a:buNone/>
            </a:pPr>
            <a:r>
              <a:rPr b="1" lang="es-CO" sz="1800"/>
              <a:t>Stage: </a:t>
            </a:r>
            <a:r>
              <a:rPr lang="es-CO" sz="1800"/>
              <a:t>Este concepto se emplea para organizar la ejecución de los jobs de un pipeline agrupándolos en diferentes etapas</a:t>
            </a:r>
            <a:endParaRPr/>
          </a:p>
          <a:p>
            <a:pPr indent="0" lvl="0" marL="0" rtl="0" algn="l">
              <a:spcBef>
                <a:spcPts val="480"/>
              </a:spcBef>
              <a:spcAft>
                <a:spcPts val="0"/>
              </a:spcAft>
              <a:buNone/>
            </a:pPr>
            <a:r>
              <a:t/>
            </a:r>
            <a:endParaRPr sz="2200"/>
          </a:p>
          <a:p>
            <a:pPr indent="0" lvl="0" marL="0" rtl="0" algn="l">
              <a:spcBef>
                <a:spcPts val="480"/>
              </a:spcBef>
              <a:spcAft>
                <a:spcPts val="0"/>
              </a:spcAft>
              <a:buNone/>
            </a:pPr>
            <a:r>
              <a:t/>
            </a:r>
            <a:endParaRPr sz="1500"/>
          </a:p>
          <a:p>
            <a:pPr indent="0" lvl="0" marL="0" rtl="0" algn="l">
              <a:spcBef>
                <a:spcPts val="480"/>
              </a:spcBef>
              <a:spcAft>
                <a:spcPts val="0"/>
              </a:spcAft>
              <a:buNone/>
            </a:pPr>
            <a:r>
              <a:t/>
            </a:r>
            <a:endParaRPr sz="2200"/>
          </a:p>
          <a:p>
            <a:pPr indent="457200" lvl="0" marL="0" rtl="0" algn="l">
              <a:spcBef>
                <a:spcPts val="480"/>
              </a:spcBef>
              <a:spcAft>
                <a:spcPts val="0"/>
              </a:spcAft>
              <a:buNone/>
            </a:pPr>
            <a:r>
              <a:t/>
            </a:r>
            <a:endParaRPr sz="2200"/>
          </a:p>
          <a:p>
            <a:pPr indent="0" lvl="0" marL="0" rtl="0" algn="l">
              <a:spcBef>
                <a:spcPts val="480"/>
              </a:spcBef>
              <a:spcAft>
                <a:spcPts val="0"/>
              </a:spcAft>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p:txBody>
      </p:sp>
      <p:sp>
        <p:nvSpPr>
          <p:cNvPr id="313" name="Google Shape;313;g126dc91413d_0_22"/>
          <p:cNvSpPr txBox="1"/>
          <p:nvPr/>
        </p:nvSpPr>
        <p:spPr>
          <a:xfrm>
            <a:off x="302350" y="2334675"/>
            <a:ext cx="1961700" cy="23205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CO" sz="1050">
                <a:solidFill>
                  <a:srgbClr val="569CD6"/>
                </a:solidFill>
                <a:highlight>
                  <a:srgbClr val="1E1E1E"/>
                </a:highlight>
                <a:latin typeface="Consolas"/>
                <a:ea typeface="Consolas"/>
                <a:cs typeface="Consolas"/>
                <a:sym typeface="Consolas"/>
              </a:rPr>
              <a:t>stages</a:t>
            </a:r>
            <a:r>
              <a:rPr lang="es-CO"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1050">
                <a:solidFill>
                  <a:srgbClr val="D4D4D4"/>
                </a:solidFill>
                <a:highlight>
                  <a:srgbClr val="1E1E1E"/>
                </a:highlight>
                <a:latin typeface="Consolas"/>
                <a:ea typeface="Consolas"/>
                <a:cs typeface="Consolas"/>
                <a:sym typeface="Consolas"/>
              </a:rPr>
              <a:t>- </a:t>
            </a:r>
            <a:r>
              <a:rPr lang="es-CO" sz="1050">
                <a:solidFill>
                  <a:srgbClr val="569CD6"/>
                </a:solidFill>
                <a:highlight>
                  <a:srgbClr val="1E1E1E"/>
                </a:highlight>
                <a:latin typeface="Consolas"/>
                <a:ea typeface="Consolas"/>
                <a:cs typeface="Consolas"/>
                <a:sym typeface="Consolas"/>
              </a:rPr>
              <a:t>stage</a:t>
            </a:r>
            <a:r>
              <a:rPr lang="es-CO" sz="1050">
                <a:solidFill>
                  <a:srgbClr val="D4D4D4"/>
                </a:solidFill>
                <a:highlight>
                  <a:srgbClr val="1E1E1E"/>
                </a:highlight>
                <a:latin typeface="Consolas"/>
                <a:ea typeface="Consolas"/>
                <a:cs typeface="Consolas"/>
                <a:sym typeface="Consolas"/>
              </a:rPr>
              <a:t>: </a:t>
            </a:r>
            <a:r>
              <a:rPr lang="es-CO" sz="1050">
                <a:solidFill>
                  <a:srgbClr val="CE9178"/>
                </a:solidFill>
                <a:highlight>
                  <a:srgbClr val="1E1E1E"/>
                </a:highlight>
                <a:latin typeface="Consolas"/>
                <a:ea typeface="Consolas"/>
                <a:cs typeface="Consolas"/>
                <a:sym typeface="Consolas"/>
              </a:rPr>
              <a:t>A</a:t>
            </a:r>
            <a:endParaRPr sz="10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1050">
                <a:solidFill>
                  <a:srgbClr val="D4D4D4"/>
                </a:solidFill>
                <a:highlight>
                  <a:srgbClr val="1E1E1E"/>
                </a:highlight>
                <a:latin typeface="Consolas"/>
                <a:ea typeface="Consolas"/>
                <a:cs typeface="Consolas"/>
                <a:sym typeface="Consolas"/>
              </a:rPr>
              <a:t>  </a:t>
            </a:r>
            <a:r>
              <a:rPr lang="es-CO" sz="1050">
                <a:solidFill>
                  <a:srgbClr val="569CD6"/>
                </a:solidFill>
                <a:highlight>
                  <a:srgbClr val="1E1E1E"/>
                </a:highlight>
                <a:latin typeface="Consolas"/>
                <a:ea typeface="Consolas"/>
                <a:cs typeface="Consolas"/>
                <a:sym typeface="Consolas"/>
              </a:rPr>
              <a:t>jobs</a:t>
            </a:r>
            <a:r>
              <a:rPr lang="es-CO"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1050">
                <a:solidFill>
                  <a:srgbClr val="D4D4D4"/>
                </a:solidFill>
                <a:highlight>
                  <a:srgbClr val="1E1E1E"/>
                </a:highlight>
                <a:latin typeface="Consolas"/>
                <a:ea typeface="Consolas"/>
                <a:cs typeface="Consolas"/>
                <a:sym typeface="Consolas"/>
              </a:rPr>
              <a:t>  - </a:t>
            </a:r>
            <a:r>
              <a:rPr lang="es-CO" sz="1050">
                <a:solidFill>
                  <a:srgbClr val="569CD6"/>
                </a:solidFill>
                <a:highlight>
                  <a:srgbClr val="1E1E1E"/>
                </a:highlight>
                <a:latin typeface="Consolas"/>
                <a:ea typeface="Consolas"/>
                <a:cs typeface="Consolas"/>
                <a:sym typeface="Consolas"/>
              </a:rPr>
              <a:t>job</a:t>
            </a:r>
            <a:r>
              <a:rPr lang="es-CO" sz="1050">
                <a:solidFill>
                  <a:srgbClr val="D4D4D4"/>
                </a:solidFill>
                <a:highlight>
                  <a:srgbClr val="1E1E1E"/>
                </a:highlight>
                <a:latin typeface="Consolas"/>
                <a:ea typeface="Consolas"/>
                <a:cs typeface="Consolas"/>
                <a:sym typeface="Consolas"/>
              </a:rPr>
              <a:t>: </a:t>
            </a:r>
            <a:r>
              <a:rPr lang="es-CO" sz="1050">
                <a:solidFill>
                  <a:srgbClr val="CE9178"/>
                </a:solidFill>
                <a:highlight>
                  <a:srgbClr val="1E1E1E"/>
                </a:highlight>
                <a:latin typeface="Consolas"/>
                <a:ea typeface="Consolas"/>
                <a:cs typeface="Consolas"/>
                <a:sym typeface="Consolas"/>
              </a:rPr>
              <a:t>A1</a:t>
            </a:r>
            <a:endParaRPr sz="10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1050">
                <a:solidFill>
                  <a:srgbClr val="D4D4D4"/>
                </a:solidFill>
                <a:highlight>
                  <a:srgbClr val="1E1E1E"/>
                </a:highlight>
                <a:latin typeface="Consolas"/>
                <a:ea typeface="Consolas"/>
                <a:cs typeface="Consolas"/>
                <a:sym typeface="Consolas"/>
              </a:rPr>
              <a:t>  - </a:t>
            </a:r>
            <a:r>
              <a:rPr lang="es-CO" sz="1050">
                <a:solidFill>
                  <a:srgbClr val="569CD6"/>
                </a:solidFill>
                <a:highlight>
                  <a:srgbClr val="1E1E1E"/>
                </a:highlight>
                <a:latin typeface="Consolas"/>
                <a:ea typeface="Consolas"/>
                <a:cs typeface="Consolas"/>
                <a:sym typeface="Consolas"/>
              </a:rPr>
              <a:t>job</a:t>
            </a:r>
            <a:r>
              <a:rPr lang="es-CO" sz="1050">
                <a:solidFill>
                  <a:srgbClr val="D4D4D4"/>
                </a:solidFill>
                <a:highlight>
                  <a:srgbClr val="1E1E1E"/>
                </a:highlight>
                <a:latin typeface="Consolas"/>
                <a:ea typeface="Consolas"/>
                <a:cs typeface="Consolas"/>
                <a:sym typeface="Consolas"/>
              </a:rPr>
              <a:t>: </a:t>
            </a:r>
            <a:r>
              <a:rPr lang="es-CO" sz="1050">
                <a:solidFill>
                  <a:srgbClr val="CE9178"/>
                </a:solidFill>
                <a:highlight>
                  <a:srgbClr val="1E1E1E"/>
                </a:highlight>
                <a:latin typeface="Consolas"/>
                <a:ea typeface="Consolas"/>
                <a:cs typeface="Consolas"/>
                <a:sym typeface="Consolas"/>
              </a:rPr>
              <a:t>A2</a:t>
            </a:r>
            <a:endParaRPr sz="10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1050">
                <a:solidFill>
                  <a:srgbClr val="D4D4D4"/>
                </a:solidFill>
                <a:highlight>
                  <a:srgbClr val="1E1E1E"/>
                </a:highlight>
                <a:latin typeface="Consolas"/>
                <a:ea typeface="Consolas"/>
                <a:cs typeface="Consolas"/>
                <a:sym typeface="Consolas"/>
              </a:rPr>
              <a:t>- </a:t>
            </a:r>
            <a:r>
              <a:rPr lang="es-CO" sz="1050">
                <a:solidFill>
                  <a:srgbClr val="569CD6"/>
                </a:solidFill>
                <a:highlight>
                  <a:srgbClr val="1E1E1E"/>
                </a:highlight>
                <a:latin typeface="Consolas"/>
                <a:ea typeface="Consolas"/>
                <a:cs typeface="Consolas"/>
                <a:sym typeface="Consolas"/>
              </a:rPr>
              <a:t>stage</a:t>
            </a:r>
            <a:r>
              <a:rPr lang="es-CO" sz="1050">
                <a:solidFill>
                  <a:srgbClr val="D4D4D4"/>
                </a:solidFill>
                <a:highlight>
                  <a:srgbClr val="1E1E1E"/>
                </a:highlight>
                <a:latin typeface="Consolas"/>
                <a:ea typeface="Consolas"/>
                <a:cs typeface="Consolas"/>
                <a:sym typeface="Consolas"/>
              </a:rPr>
              <a:t>: </a:t>
            </a:r>
            <a:r>
              <a:rPr lang="es-CO" sz="1050">
                <a:solidFill>
                  <a:srgbClr val="CE9178"/>
                </a:solidFill>
                <a:highlight>
                  <a:srgbClr val="1E1E1E"/>
                </a:highlight>
                <a:latin typeface="Consolas"/>
                <a:ea typeface="Consolas"/>
                <a:cs typeface="Consolas"/>
                <a:sym typeface="Consolas"/>
              </a:rPr>
              <a:t>B</a:t>
            </a:r>
            <a:endParaRPr sz="10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1050">
                <a:solidFill>
                  <a:srgbClr val="D4D4D4"/>
                </a:solidFill>
                <a:highlight>
                  <a:srgbClr val="1E1E1E"/>
                </a:highlight>
                <a:latin typeface="Consolas"/>
                <a:ea typeface="Consolas"/>
                <a:cs typeface="Consolas"/>
                <a:sym typeface="Consolas"/>
              </a:rPr>
              <a:t>  </a:t>
            </a:r>
            <a:r>
              <a:rPr lang="es-CO" sz="1050">
                <a:solidFill>
                  <a:srgbClr val="569CD6"/>
                </a:solidFill>
                <a:highlight>
                  <a:srgbClr val="1E1E1E"/>
                </a:highlight>
                <a:latin typeface="Consolas"/>
                <a:ea typeface="Consolas"/>
                <a:cs typeface="Consolas"/>
                <a:sym typeface="Consolas"/>
              </a:rPr>
              <a:t>jobs</a:t>
            </a:r>
            <a:r>
              <a:rPr lang="es-CO"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1050">
                <a:solidFill>
                  <a:srgbClr val="D4D4D4"/>
                </a:solidFill>
                <a:highlight>
                  <a:srgbClr val="1E1E1E"/>
                </a:highlight>
                <a:latin typeface="Consolas"/>
                <a:ea typeface="Consolas"/>
                <a:cs typeface="Consolas"/>
                <a:sym typeface="Consolas"/>
              </a:rPr>
              <a:t>  - </a:t>
            </a:r>
            <a:r>
              <a:rPr lang="es-CO" sz="1050">
                <a:solidFill>
                  <a:srgbClr val="569CD6"/>
                </a:solidFill>
                <a:highlight>
                  <a:srgbClr val="1E1E1E"/>
                </a:highlight>
                <a:latin typeface="Consolas"/>
                <a:ea typeface="Consolas"/>
                <a:cs typeface="Consolas"/>
                <a:sym typeface="Consolas"/>
              </a:rPr>
              <a:t>job</a:t>
            </a:r>
            <a:r>
              <a:rPr lang="es-CO" sz="1050">
                <a:solidFill>
                  <a:srgbClr val="D4D4D4"/>
                </a:solidFill>
                <a:highlight>
                  <a:srgbClr val="1E1E1E"/>
                </a:highlight>
                <a:latin typeface="Consolas"/>
                <a:ea typeface="Consolas"/>
                <a:cs typeface="Consolas"/>
                <a:sym typeface="Consolas"/>
              </a:rPr>
              <a:t>: </a:t>
            </a:r>
            <a:r>
              <a:rPr lang="es-CO" sz="1050">
                <a:solidFill>
                  <a:srgbClr val="CE9178"/>
                </a:solidFill>
                <a:highlight>
                  <a:srgbClr val="1E1E1E"/>
                </a:highlight>
                <a:latin typeface="Consolas"/>
                <a:ea typeface="Consolas"/>
                <a:cs typeface="Consolas"/>
                <a:sym typeface="Consolas"/>
              </a:rPr>
              <a:t>B1</a:t>
            </a:r>
            <a:endParaRPr sz="10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1050">
                <a:solidFill>
                  <a:srgbClr val="D4D4D4"/>
                </a:solidFill>
                <a:highlight>
                  <a:srgbClr val="1E1E1E"/>
                </a:highlight>
                <a:latin typeface="Consolas"/>
                <a:ea typeface="Consolas"/>
                <a:cs typeface="Consolas"/>
                <a:sym typeface="Consolas"/>
              </a:rPr>
              <a:t>  - </a:t>
            </a:r>
            <a:r>
              <a:rPr lang="es-CO" sz="1050">
                <a:solidFill>
                  <a:srgbClr val="569CD6"/>
                </a:solidFill>
                <a:highlight>
                  <a:srgbClr val="1E1E1E"/>
                </a:highlight>
                <a:latin typeface="Consolas"/>
                <a:ea typeface="Consolas"/>
                <a:cs typeface="Consolas"/>
                <a:sym typeface="Consolas"/>
              </a:rPr>
              <a:t>job</a:t>
            </a:r>
            <a:r>
              <a:rPr lang="es-CO" sz="1050">
                <a:solidFill>
                  <a:srgbClr val="D4D4D4"/>
                </a:solidFill>
                <a:highlight>
                  <a:srgbClr val="1E1E1E"/>
                </a:highlight>
                <a:latin typeface="Consolas"/>
                <a:ea typeface="Consolas"/>
                <a:cs typeface="Consolas"/>
                <a:sym typeface="Consolas"/>
              </a:rPr>
              <a:t>: </a:t>
            </a:r>
            <a:r>
              <a:rPr lang="es-CO" sz="1050">
                <a:solidFill>
                  <a:srgbClr val="CE9178"/>
                </a:solidFill>
                <a:highlight>
                  <a:srgbClr val="1E1E1E"/>
                </a:highlight>
                <a:latin typeface="Consolas"/>
                <a:ea typeface="Consolas"/>
                <a:cs typeface="Consolas"/>
                <a:sym typeface="Consolas"/>
              </a:rPr>
              <a:t>B2</a:t>
            </a:r>
            <a:endParaRPr sz="950">
              <a:solidFill>
                <a:srgbClr val="6A9955"/>
              </a:solidFill>
              <a:highlight>
                <a:srgbClr val="1E1E1E"/>
              </a:highlight>
              <a:latin typeface="Consolas"/>
              <a:ea typeface="Consolas"/>
              <a:cs typeface="Consolas"/>
              <a:sym typeface="Consolas"/>
            </a:endParaRPr>
          </a:p>
        </p:txBody>
      </p:sp>
      <p:sp>
        <p:nvSpPr>
          <p:cNvPr id="314" name="Google Shape;314;g126dc91413d_0_22"/>
          <p:cNvSpPr txBox="1"/>
          <p:nvPr/>
        </p:nvSpPr>
        <p:spPr>
          <a:xfrm>
            <a:off x="3196500" y="2334675"/>
            <a:ext cx="5766300" cy="1881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CO" sz="1050">
                <a:solidFill>
                  <a:srgbClr val="569CD6"/>
                </a:solidFill>
                <a:highlight>
                  <a:srgbClr val="1E1E1E"/>
                </a:highlight>
                <a:latin typeface="Consolas"/>
                <a:ea typeface="Consolas"/>
                <a:cs typeface="Consolas"/>
                <a:sym typeface="Consolas"/>
              </a:rPr>
              <a:t>stages</a:t>
            </a:r>
            <a:r>
              <a:rPr lang="es-CO"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1050">
                <a:solidFill>
                  <a:srgbClr val="D4D4D4"/>
                </a:solidFill>
                <a:highlight>
                  <a:srgbClr val="1E1E1E"/>
                </a:highlight>
                <a:latin typeface="Consolas"/>
                <a:ea typeface="Consolas"/>
                <a:cs typeface="Consolas"/>
                <a:sym typeface="Consolas"/>
              </a:rPr>
              <a:t>- </a:t>
            </a:r>
            <a:r>
              <a:rPr lang="es-CO" sz="1050">
                <a:solidFill>
                  <a:srgbClr val="569CD6"/>
                </a:solidFill>
                <a:highlight>
                  <a:srgbClr val="1E1E1E"/>
                </a:highlight>
                <a:latin typeface="Consolas"/>
                <a:ea typeface="Consolas"/>
                <a:cs typeface="Consolas"/>
                <a:sym typeface="Consolas"/>
              </a:rPr>
              <a:t>stage</a:t>
            </a:r>
            <a:r>
              <a:rPr lang="es-CO" sz="1050">
                <a:solidFill>
                  <a:srgbClr val="D4D4D4"/>
                </a:solidFill>
                <a:highlight>
                  <a:srgbClr val="1E1E1E"/>
                </a:highlight>
                <a:latin typeface="Consolas"/>
                <a:ea typeface="Consolas"/>
                <a:cs typeface="Consolas"/>
                <a:sym typeface="Consolas"/>
              </a:rPr>
              <a:t>: </a:t>
            </a:r>
            <a:r>
              <a:rPr lang="es-CO" sz="1050">
                <a:solidFill>
                  <a:srgbClr val="CE9178"/>
                </a:solidFill>
                <a:highlight>
                  <a:srgbClr val="1E1E1E"/>
                </a:highlight>
                <a:latin typeface="Consolas"/>
                <a:ea typeface="Consolas"/>
                <a:cs typeface="Consolas"/>
                <a:sym typeface="Consolas"/>
              </a:rPr>
              <a:t>string</a:t>
            </a:r>
            <a:r>
              <a:rPr lang="es-CO" sz="1050">
                <a:solidFill>
                  <a:srgbClr val="D4D4D4"/>
                </a:solidFill>
                <a:highlight>
                  <a:srgbClr val="1E1E1E"/>
                </a:highlight>
                <a:latin typeface="Consolas"/>
                <a:ea typeface="Consolas"/>
                <a:cs typeface="Consolas"/>
                <a:sym typeface="Consolas"/>
              </a:rPr>
              <a:t>  </a:t>
            </a:r>
            <a:r>
              <a:rPr lang="es-CO" sz="1050">
                <a:solidFill>
                  <a:srgbClr val="6A9955"/>
                </a:solidFill>
                <a:highlight>
                  <a:srgbClr val="1E1E1E"/>
                </a:highlight>
                <a:latin typeface="Consolas"/>
                <a:ea typeface="Consolas"/>
                <a:cs typeface="Consolas"/>
                <a:sym typeface="Consolas"/>
              </a:rPr>
              <a:t># name of the stage, A-Z, a-z, 0-9, and underscore</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1050">
                <a:solidFill>
                  <a:srgbClr val="D4D4D4"/>
                </a:solidFill>
                <a:highlight>
                  <a:srgbClr val="1E1E1E"/>
                </a:highlight>
                <a:latin typeface="Consolas"/>
                <a:ea typeface="Consolas"/>
                <a:cs typeface="Consolas"/>
                <a:sym typeface="Consolas"/>
              </a:rPr>
              <a:t>  </a:t>
            </a:r>
            <a:r>
              <a:rPr lang="es-CO" sz="1050">
                <a:solidFill>
                  <a:srgbClr val="569CD6"/>
                </a:solidFill>
                <a:highlight>
                  <a:srgbClr val="1E1E1E"/>
                </a:highlight>
                <a:latin typeface="Consolas"/>
                <a:ea typeface="Consolas"/>
                <a:cs typeface="Consolas"/>
                <a:sym typeface="Consolas"/>
              </a:rPr>
              <a:t>displayName</a:t>
            </a:r>
            <a:r>
              <a:rPr lang="es-CO" sz="1050">
                <a:solidFill>
                  <a:srgbClr val="D4D4D4"/>
                </a:solidFill>
                <a:highlight>
                  <a:srgbClr val="1E1E1E"/>
                </a:highlight>
                <a:latin typeface="Consolas"/>
                <a:ea typeface="Consolas"/>
                <a:cs typeface="Consolas"/>
                <a:sym typeface="Consolas"/>
              </a:rPr>
              <a:t>: </a:t>
            </a:r>
            <a:r>
              <a:rPr lang="es-CO" sz="1050">
                <a:solidFill>
                  <a:srgbClr val="CE9178"/>
                </a:solidFill>
                <a:highlight>
                  <a:srgbClr val="1E1E1E"/>
                </a:highlight>
                <a:latin typeface="Consolas"/>
                <a:ea typeface="Consolas"/>
                <a:cs typeface="Consolas"/>
                <a:sym typeface="Consolas"/>
              </a:rPr>
              <a:t>string</a:t>
            </a:r>
            <a:r>
              <a:rPr lang="es-CO" sz="1050">
                <a:solidFill>
                  <a:srgbClr val="D4D4D4"/>
                </a:solidFill>
                <a:highlight>
                  <a:srgbClr val="1E1E1E"/>
                </a:highlight>
                <a:latin typeface="Consolas"/>
                <a:ea typeface="Consolas"/>
                <a:cs typeface="Consolas"/>
                <a:sym typeface="Consolas"/>
              </a:rPr>
              <a:t>  </a:t>
            </a:r>
            <a:r>
              <a:rPr lang="es-CO" sz="1050">
                <a:solidFill>
                  <a:srgbClr val="6A9955"/>
                </a:solidFill>
                <a:highlight>
                  <a:srgbClr val="1E1E1E"/>
                </a:highlight>
                <a:latin typeface="Consolas"/>
                <a:ea typeface="Consolas"/>
                <a:cs typeface="Consolas"/>
                <a:sym typeface="Consolas"/>
              </a:rPr>
              <a:t># friendly name to display in the UI</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1050">
                <a:solidFill>
                  <a:srgbClr val="D4D4D4"/>
                </a:solidFill>
                <a:highlight>
                  <a:srgbClr val="1E1E1E"/>
                </a:highlight>
                <a:latin typeface="Consolas"/>
                <a:ea typeface="Consolas"/>
                <a:cs typeface="Consolas"/>
                <a:sym typeface="Consolas"/>
              </a:rPr>
              <a:t>  </a:t>
            </a:r>
            <a:r>
              <a:rPr lang="es-CO" sz="1050">
                <a:solidFill>
                  <a:srgbClr val="569CD6"/>
                </a:solidFill>
                <a:highlight>
                  <a:srgbClr val="1E1E1E"/>
                </a:highlight>
                <a:latin typeface="Consolas"/>
                <a:ea typeface="Consolas"/>
                <a:cs typeface="Consolas"/>
                <a:sym typeface="Consolas"/>
              </a:rPr>
              <a:t>dependsOn</a:t>
            </a:r>
            <a:r>
              <a:rPr lang="es-CO" sz="1050">
                <a:solidFill>
                  <a:srgbClr val="D4D4D4"/>
                </a:solidFill>
                <a:highlight>
                  <a:srgbClr val="1E1E1E"/>
                </a:highlight>
                <a:latin typeface="Consolas"/>
                <a:ea typeface="Consolas"/>
                <a:cs typeface="Consolas"/>
                <a:sym typeface="Consolas"/>
              </a:rPr>
              <a:t>: </a:t>
            </a:r>
            <a:r>
              <a:rPr lang="es-CO" sz="1050">
                <a:solidFill>
                  <a:srgbClr val="CE9178"/>
                </a:solidFill>
                <a:highlight>
                  <a:srgbClr val="1E1E1E"/>
                </a:highlight>
                <a:latin typeface="Consolas"/>
                <a:ea typeface="Consolas"/>
                <a:cs typeface="Consolas"/>
                <a:sym typeface="Consolas"/>
              </a:rPr>
              <a:t>string | [ string ]</a:t>
            </a:r>
            <a:endParaRPr sz="10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1050">
                <a:solidFill>
                  <a:srgbClr val="D4D4D4"/>
                </a:solidFill>
                <a:highlight>
                  <a:srgbClr val="1E1E1E"/>
                </a:highlight>
                <a:latin typeface="Consolas"/>
                <a:ea typeface="Consolas"/>
                <a:cs typeface="Consolas"/>
                <a:sym typeface="Consolas"/>
              </a:rPr>
              <a:t>  </a:t>
            </a:r>
            <a:r>
              <a:rPr lang="es-CO" sz="1050">
                <a:solidFill>
                  <a:srgbClr val="569CD6"/>
                </a:solidFill>
                <a:highlight>
                  <a:srgbClr val="1E1E1E"/>
                </a:highlight>
                <a:latin typeface="Consolas"/>
                <a:ea typeface="Consolas"/>
                <a:cs typeface="Consolas"/>
                <a:sym typeface="Consolas"/>
              </a:rPr>
              <a:t>condition</a:t>
            </a:r>
            <a:r>
              <a:rPr lang="es-CO" sz="1050">
                <a:solidFill>
                  <a:srgbClr val="D4D4D4"/>
                </a:solidFill>
                <a:highlight>
                  <a:srgbClr val="1E1E1E"/>
                </a:highlight>
                <a:latin typeface="Consolas"/>
                <a:ea typeface="Consolas"/>
                <a:cs typeface="Consolas"/>
                <a:sym typeface="Consolas"/>
              </a:rPr>
              <a:t>: </a:t>
            </a:r>
            <a:r>
              <a:rPr lang="es-CO" sz="1050">
                <a:solidFill>
                  <a:srgbClr val="CE9178"/>
                </a:solidFill>
                <a:highlight>
                  <a:srgbClr val="1E1E1E"/>
                </a:highlight>
                <a:latin typeface="Consolas"/>
                <a:ea typeface="Consolas"/>
                <a:cs typeface="Consolas"/>
                <a:sym typeface="Consolas"/>
              </a:rPr>
              <a:t>string</a:t>
            </a:r>
            <a:endParaRPr sz="10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1050">
                <a:solidFill>
                  <a:srgbClr val="D4D4D4"/>
                </a:solidFill>
                <a:highlight>
                  <a:srgbClr val="1E1E1E"/>
                </a:highlight>
                <a:latin typeface="Consolas"/>
                <a:ea typeface="Consolas"/>
                <a:cs typeface="Consolas"/>
                <a:sym typeface="Consolas"/>
              </a:rPr>
              <a:t>  </a:t>
            </a:r>
            <a:r>
              <a:rPr lang="es-CO" sz="1050">
                <a:solidFill>
                  <a:srgbClr val="569CD6"/>
                </a:solidFill>
                <a:highlight>
                  <a:srgbClr val="1E1E1E"/>
                </a:highlight>
                <a:latin typeface="Consolas"/>
                <a:ea typeface="Consolas"/>
                <a:cs typeface="Consolas"/>
                <a:sym typeface="Consolas"/>
              </a:rPr>
              <a:t>pool</a:t>
            </a:r>
            <a:r>
              <a:rPr lang="es-CO" sz="1050">
                <a:solidFill>
                  <a:srgbClr val="D4D4D4"/>
                </a:solidFill>
                <a:highlight>
                  <a:srgbClr val="1E1E1E"/>
                </a:highlight>
                <a:latin typeface="Consolas"/>
                <a:ea typeface="Consolas"/>
                <a:cs typeface="Consolas"/>
                <a:sym typeface="Consolas"/>
              </a:rPr>
              <a:t>: </a:t>
            </a:r>
            <a:r>
              <a:rPr lang="es-CO" sz="1050">
                <a:solidFill>
                  <a:srgbClr val="CE9178"/>
                </a:solidFill>
                <a:highlight>
                  <a:srgbClr val="1E1E1E"/>
                </a:highlight>
                <a:latin typeface="Consolas"/>
                <a:ea typeface="Consolas"/>
                <a:cs typeface="Consolas"/>
                <a:sym typeface="Consolas"/>
              </a:rPr>
              <a:t>string | pool</a:t>
            </a:r>
            <a:endParaRPr sz="10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1050">
                <a:solidFill>
                  <a:srgbClr val="D4D4D4"/>
                </a:solidFill>
                <a:highlight>
                  <a:srgbClr val="1E1E1E"/>
                </a:highlight>
                <a:latin typeface="Consolas"/>
                <a:ea typeface="Consolas"/>
                <a:cs typeface="Consolas"/>
                <a:sym typeface="Consolas"/>
              </a:rPr>
              <a:t>  </a:t>
            </a:r>
            <a:r>
              <a:rPr lang="es-CO" sz="1050">
                <a:solidFill>
                  <a:srgbClr val="569CD6"/>
                </a:solidFill>
                <a:highlight>
                  <a:srgbClr val="1E1E1E"/>
                </a:highlight>
                <a:latin typeface="Consolas"/>
                <a:ea typeface="Consolas"/>
                <a:cs typeface="Consolas"/>
                <a:sym typeface="Consolas"/>
              </a:rPr>
              <a:t>variables</a:t>
            </a:r>
            <a:r>
              <a:rPr lang="es-CO" sz="1050">
                <a:solidFill>
                  <a:srgbClr val="D4D4D4"/>
                </a:solidFill>
                <a:highlight>
                  <a:srgbClr val="1E1E1E"/>
                </a:highlight>
                <a:latin typeface="Consolas"/>
                <a:ea typeface="Consolas"/>
                <a:cs typeface="Consolas"/>
                <a:sym typeface="Consolas"/>
              </a:rPr>
              <a:t>: { </a:t>
            </a:r>
            <a:r>
              <a:rPr lang="es-CO" sz="1050">
                <a:solidFill>
                  <a:srgbClr val="569CD6"/>
                </a:solidFill>
                <a:highlight>
                  <a:srgbClr val="1E1E1E"/>
                </a:highlight>
                <a:latin typeface="Consolas"/>
                <a:ea typeface="Consolas"/>
                <a:cs typeface="Consolas"/>
                <a:sym typeface="Consolas"/>
              </a:rPr>
              <a:t>string</a:t>
            </a:r>
            <a:r>
              <a:rPr lang="es-CO" sz="1050">
                <a:solidFill>
                  <a:srgbClr val="D4D4D4"/>
                </a:solidFill>
                <a:highlight>
                  <a:srgbClr val="1E1E1E"/>
                </a:highlight>
                <a:latin typeface="Consolas"/>
                <a:ea typeface="Consolas"/>
                <a:cs typeface="Consolas"/>
                <a:sym typeface="Consolas"/>
              </a:rPr>
              <a:t>: </a:t>
            </a:r>
            <a:r>
              <a:rPr lang="es-CO" sz="1050">
                <a:solidFill>
                  <a:srgbClr val="CE9178"/>
                </a:solidFill>
                <a:highlight>
                  <a:srgbClr val="1E1E1E"/>
                </a:highlight>
                <a:latin typeface="Consolas"/>
                <a:ea typeface="Consolas"/>
                <a:cs typeface="Consolas"/>
                <a:sym typeface="Consolas"/>
              </a:rPr>
              <a:t>string</a:t>
            </a:r>
            <a:r>
              <a:rPr lang="es-CO" sz="1050">
                <a:solidFill>
                  <a:srgbClr val="D4D4D4"/>
                </a:solidFill>
                <a:highlight>
                  <a:srgbClr val="1E1E1E"/>
                </a:highlight>
                <a:latin typeface="Consolas"/>
                <a:ea typeface="Consolas"/>
                <a:cs typeface="Consolas"/>
                <a:sym typeface="Consolas"/>
              </a:rPr>
              <a:t> } </a:t>
            </a:r>
            <a:r>
              <a:rPr lang="es-CO" sz="1050">
                <a:solidFill>
                  <a:srgbClr val="C586C0"/>
                </a:solidFill>
                <a:highlight>
                  <a:srgbClr val="1E1E1E"/>
                </a:highlight>
                <a:latin typeface="Consolas"/>
                <a:ea typeface="Consolas"/>
                <a:cs typeface="Consolas"/>
                <a:sym typeface="Consolas"/>
              </a:rPr>
              <a:t>|</a:t>
            </a:r>
            <a:r>
              <a:rPr lang="es-CO" sz="1050">
                <a:solidFill>
                  <a:srgbClr val="F44747"/>
                </a:solidFill>
                <a:highlight>
                  <a:srgbClr val="1E1E1E"/>
                </a:highlight>
                <a:latin typeface="Consolas"/>
                <a:ea typeface="Consolas"/>
                <a:cs typeface="Consolas"/>
                <a:sym typeface="Consolas"/>
              </a:rPr>
              <a:t> </a:t>
            </a:r>
            <a:r>
              <a:rPr lang="es-CO" sz="1050">
                <a:solidFill>
                  <a:srgbClr val="CE9178"/>
                </a:solidFill>
                <a:highlight>
                  <a:srgbClr val="1E1E1E"/>
                </a:highlight>
                <a:latin typeface="Consolas"/>
                <a:ea typeface="Consolas"/>
                <a:cs typeface="Consolas"/>
                <a:sym typeface="Consolas"/>
              </a:rPr>
              <a:t>[ variable | variableReference ]</a:t>
            </a:r>
            <a:endParaRPr sz="10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s-CO" sz="1050">
                <a:solidFill>
                  <a:srgbClr val="CE9178"/>
                </a:solidFill>
                <a:highlight>
                  <a:srgbClr val="1E1E1E"/>
                </a:highlight>
                <a:latin typeface="Consolas"/>
                <a:ea typeface="Consolas"/>
                <a:cs typeface="Consolas"/>
                <a:sym typeface="Consolas"/>
              </a:rPr>
              <a:t>  jobs: [ job | templateReference]</a:t>
            </a:r>
            <a:endParaRPr sz="850">
              <a:solidFill>
                <a:srgbClr val="569CD6"/>
              </a:solidFill>
              <a:highlight>
                <a:srgbClr val="1E1E1E"/>
              </a:highlight>
              <a:latin typeface="Consolas"/>
              <a:ea typeface="Consolas"/>
              <a:cs typeface="Consolas"/>
              <a:sym typeface="Consolas"/>
            </a:endParaRPr>
          </a:p>
        </p:txBody>
      </p:sp>
      <p:sp>
        <p:nvSpPr>
          <p:cNvPr id="315" name="Google Shape;315;g126dc91413d_0_22"/>
          <p:cNvSpPr txBox="1"/>
          <p:nvPr>
            <p:ph idx="1" type="body"/>
          </p:nvPr>
        </p:nvSpPr>
        <p:spPr>
          <a:xfrm>
            <a:off x="302350" y="1781075"/>
            <a:ext cx="1961700" cy="346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Clr>
                <a:schemeClr val="dk1"/>
              </a:buClr>
              <a:buSzPts val="1100"/>
              <a:buFont typeface="Arial"/>
              <a:buNone/>
            </a:pPr>
            <a:r>
              <a:rPr lang="es-CO" sz="1600"/>
              <a:t>Ejemplo simple</a:t>
            </a:r>
            <a:endParaRPr sz="1600"/>
          </a:p>
          <a:p>
            <a:pPr indent="0" lvl="0" marL="0" rtl="0" algn="ctr">
              <a:spcBef>
                <a:spcPts val="480"/>
              </a:spcBef>
              <a:spcAft>
                <a:spcPts val="0"/>
              </a:spcAft>
              <a:buClr>
                <a:schemeClr val="dk1"/>
              </a:buClr>
              <a:buSzPts val="1100"/>
              <a:buFont typeface="Arial"/>
              <a:buNone/>
            </a:pPr>
            <a:r>
              <a:t/>
            </a:r>
            <a:endParaRPr sz="1800"/>
          </a:p>
          <a:p>
            <a:pPr indent="0" lvl="0" marL="0" rtl="0" algn="ctr">
              <a:spcBef>
                <a:spcPts val="480"/>
              </a:spcBef>
              <a:spcAft>
                <a:spcPts val="0"/>
              </a:spcAft>
              <a:buClr>
                <a:schemeClr val="dk1"/>
              </a:buClr>
              <a:buSzPts val="1100"/>
              <a:buFont typeface="Arial"/>
              <a:buNone/>
            </a:pPr>
            <a:r>
              <a:t/>
            </a:r>
            <a:endParaRPr sz="1800"/>
          </a:p>
          <a:p>
            <a:pPr indent="0" lvl="0" marL="0" rtl="0" algn="ctr">
              <a:spcBef>
                <a:spcPts val="480"/>
              </a:spcBef>
              <a:spcAft>
                <a:spcPts val="0"/>
              </a:spcAft>
              <a:buClr>
                <a:schemeClr val="dk1"/>
              </a:buClr>
              <a:buSzPts val="1100"/>
              <a:buFont typeface="Arial"/>
              <a:buNone/>
            </a:pPr>
            <a:r>
              <a:t/>
            </a:r>
            <a:endParaRPr sz="1900"/>
          </a:p>
          <a:p>
            <a:pPr indent="0" lvl="0" marL="0" rtl="0" algn="ctr">
              <a:spcBef>
                <a:spcPts val="480"/>
              </a:spcBef>
              <a:spcAft>
                <a:spcPts val="0"/>
              </a:spcAft>
              <a:buClr>
                <a:schemeClr val="dk1"/>
              </a:buClr>
              <a:buSzPts val="1100"/>
              <a:buFont typeface="Arial"/>
              <a:buNone/>
            </a:pPr>
            <a:r>
              <a:t/>
            </a:r>
            <a:endParaRPr sz="1900"/>
          </a:p>
          <a:p>
            <a:pPr indent="0" lvl="0" marL="0" rtl="0" algn="ctr">
              <a:spcBef>
                <a:spcPts val="480"/>
              </a:spcBef>
              <a:spcAft>
                <a:spcPts val="0"/>
              </a:spcAft>
              <a:buClr>
                <a:schemeClr val="dk1"/>
              </a:buClr>
              <a:buSzPts val="1100"/>
              <a:buFont typeface="Arial"/>
              <a:buNone/>
            </a:pPr>
            <a:r>
              <a:t/>
            </a:r>
            <a:endParaRPr sz="1900"/>
          </a:p>
        </p:txBody>
      </p:sp>
      <p:sp>
        <p:nvSpPr>
          <p:cNvPr id="316" name="Google Shape;316;g126dc91413d_0_22"/>
          <p:cNvSpPr txBox="1"/>
          <p:nvPr>
            <p:ph idx="1" type="body"/>
          </p:nvPr>
        </p:nvSpPr>
        <p:spPr>
          <a:xfrm>
            <a:off x="4125300" y="1781075"/>
            <a:ext cx="3908700" cy="3465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Clr>
                <a:schemeClr val="dk1"/>
              </a:buClr>
              <a:buSzPts val="1100"/>
              <a:buFont typeface="Arial"/>
              <a:buNone/>
            </a:pPr>
            <a:r>
              <a:rPr lang="es-CO" sz="1600"/>
              <a:t>Sintaxis completa</a:t>
            </a:r>
            <a:endParaRPr sz="1600"/>
          </a:p>
          <a:p>
            <a:pPr indent="0" lvl="0" marL="0" rtl="0" algn="ctr">
              <a:spcBef>
                <a:spcPts val="480"/>
              </a:spcBef>
              <a:spcAft>
                <a:spcPts val="0"/>
              </a:spcAft>
              <a:buClr>
                <a:schemeClr val="dk1"/>
              </a:buClr>
              <a:buSzPts val="1100"/>
              <a:buFont typeface="Arial"/>
              <a:buNone/>
            </a:pPr>
            <a:r>
              <a:t/>
            </a:r>
            <a:endParaRPr sz="1800"/>
          </a:p>
          <a:p>
            <a:pPr indent="0" lvl="0" marL="0" rtl="0" algn="ctr">
              <a:spcBef>
                <a:spcPts val="480"/>
              </a:spcBef>
              <a:spcAft>
                <a:spcPts val="0"/>
              </a:spcAft>
              <a:buClr>
                <a:schemeClr val="dk1"/>
              </a:buClr>
              <a:buSzPts val="1100"/>
              <a:buFont typeface="Arial"/>
              <a:buNone/>
            </a:pPr>
            <a:r>
              <a:t/>
            </a:r>
            <a:endParaRPr sz="1800"/>
          </a:p>
          <a:p>
            <a:pPr indent="0" lvl="0" marL="0" rtl="0" algn="ctr">
              <a:spcBef>
                <a:spcPts val="480"/>
              </a:spcBef>
              <a:spcAft>
                <a:spcPts val="0"/>
              </a:spcAft>
              <a:buClr>
                <a:schemeClr val="dk1"/>
              </a:buClr>
              <a:buSzPts val="1100"/>
              <a:buFont typeface="Arial"/>
              <a:buNone/>
            </a:pPr>
            <a:r>
              <a:t/>
            </a:r>
            <a:endParaRPr sz="1900"/>
          </a:p>
          <a:p>
            <a:pPr indent="0" lvl="0" marL="0" rtl="0" algn="ctr">
              <a:spcBef>
                <a:spcPts val="480"/>
              </a:spcBef>
              <a:spcAft>
                <a:spcPts val="0"/>
              </a:spcAft>
              <a:buClr>
                <a:schemeClr val="dk1"/>
              </a:buClr>
              <a:buSzPts val="1100"/>
              <a:buFont typeface="Arial"/>
              <a:buNone/>
            </a:pPr>
            <a:r>
              <a:t/>
            </a:r>
            <a:endParaRPr sz="1900"/>
          </a:p>
          <a:p>
            <a:pPr indent="0" lvl="0" marL="0" rtl="0" algn="ctr">
              <a:spcBef>
                <a:spcPts val="480"/>
              </a:spcBef>
              <a:spcAft>
                <a:spcPts val="0"/>
              </a:spcAft>
              <a:buClr>
                <a:schemeClr val="dk1"/>
              </a:buClr>
              <a:buSzPts val="1100"/>
              <a:buFont typeface="Arial"/>
              <a:buNone/>
            </a:pPr>
            <a:r>
              <a:t/>
            </a:r>
            <a:endParaRPr sz="1900"/>
          </a:p>
        </p:txBody>
      </p:sp>
      <p:sp>
        <p:nvSpPr>
          <p:cNvPr id="317" name="Google Shape;317;g126dc91413d_0_22"/>
          <p:cNvSpPr txBox="1"/>
          <p:nvPr/>
        </p:nvSpPr>
        <p:spPr>
          <a:xfrm>
            <a:off x="249375" y="4719200"/>
            <a:ext cx="86523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CO" sz="900">
                <a:latin typeface="Consolas"/>
                <a:ea typeface="Consolas"/>
                <a:cs typeface="Consolas"/>
                <a:sym typeface="Consolas"/>
              </a:rPr>
              <a:t>https://docs.microsoft.com/en-us/azure/devops/pipelines/process/stages?view=azure-devops&amp;tabs=yaml</a:t>
            </a:r>
            <a:endParaRPr sz="900">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12796f984ed_0_365"/>
          <p:cNvSpPr txBox="1"/>
          <p:nvPr>
            <p:ph type="ctrTitle"/>
          </p:nvPr>
        </p:nvSpPr>
        <p:spPr>
          <a:xfrm>
            <a:off x="656549" y="2919475"/>
            <a:ext cx="2441700" cy="110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CD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12796f984ed_0_377"/>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Azure Release Pipelines</a:t>
            </a:r>
            <a:endParaRPr/>
          </a:p>
        </p:txBody>
      </p:sp>
      <p:sp>
        <p:nvSpPr>
          <p:cNvPr id="330" name="Google Shape;330;g12796f984ed_0_377"/>
          <p:cNvSpPr txBox="1"/>
          <p:nvPr>
            <p:ph idx="1" type="body"/>
          </p:nvPr>
        </p:nvSpPr>
        <p:spPr>
          <a:xfrm>
            <a:off x="297150" y="1104000"/>
            <a:ext cx="3169500" cy="3176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s-CO" sz="1700"/>
              <a:t>Se puede crear un pipeline sin necesidad de tener que usar la sintaxis de yaml, dado que Azure cuenta con una GUI que permite la creación de estos.</a:t>
            </a:r>
            <a:endParaRPr sz="1700"/>
          </a:p>
          <a:p>
            <a:pPr indent="0" lvl="0" marL="0" rtl="0" algn="l">
              <a:spcBef>
                <a:spcPts val="480"/>
              </a:spcBef>
              <a:spcAft>
                <a:spcPts val="0"/>
              </a:spcAft>
              <a:buNone/>
            </a:pPr>
            <a:r>
              <a:t/>
            </a:r>
            <a:endParaRPr sz="1700"/>
          </a:p>
          <a:p>
            <a:pPr indent="0" lvl="0" marL="0" rtl="0" algn="l">
              <a:spcBef>
                <a:spcPts val="480"/>
              </a:spcBef>
              <a:spcAft>
                <a:spcPts val="0"/>
              </a:spcAft>
              <a:buNone/>
            </a:pPr>
            <a:r>
              <a:rPr lang="es-CO" sz="1700"/>
              <a:t>Las </a:t>
            </a:r>
            <a:r>
              <a:rPr lang="es-CO" sz="1700"/>
              <a:t>diferencias</a:t>
            </a:r>
            <a:r>
              <a:rPr lang="es-CO" sz="1700"/>
              <a:t> de ambas formas de creación se encuentran en el apartado de:  </a:t>
            </a:r>
            <a:endParaRPr sz="1700"/>
          </a:p>
          <a:p>
            <a:pPr indent="0" lvl="0" marL="0" rtl="0" algn="l">
              <a:spcBef>
                <a:spcPts val="480"/>
              </a:spcBef>
              <a:spcAft>
                <a:spcPts val="0"/>
              </a:spcAft>
              <a:buNone/>
            </a:pPr>
            <a:r>
              <a:rPr lang="es-CO" sz="1700"/>
              <a:t>“</a:t>
            </a:r>
            <a:r>
              <a:rPr lang="es-CO" sz="1700" u="sng">
                <a:solidFill>
                  <a:schemeClr val="hlink"/>
                </a:solidFill>
                <a:hlinkClick action="ppaction://hlinksldjump" r:id="rId3"/>
              </a:rPr>
              <a:t>Pipeline YAML vs </a:t>
            </a:r>
            <a:r>
              <a:rPr lang="es-CO" sz="1700" u="sng">
                <a:solidFill>
                  <a:schemeClr val="hlink"/>
                </a:solidFill>
                <a:hlinkClick action="ppaction://hlinksldjump" r:id="rId4"/>
              </a:rPr>
              <a:t>Clásico</a:t>
            </a:r>
            <a:r>
              <a:rPr lang="es-CO" sz="1700"/>
              <a:t>”</a:t>
            </a:r>
            <a:endParaRPr sz="1700"/>
          </a:p>
          <a:p>
            <a:pPr indent="0" lvl="0" marL="0" rtl="0" algn="l">
              <a:spcBef>
                <a:spcPts val="480"/>
              </a:spcBef>
              <a:spcAft>
                <a:spcPts val="0"/>
              </a:spcAft>
              <a:buNone/>
            </a:pPr>
            <a:r>
              <a:t/>
            </a:r>
            <a:endParaRPr sz="2000"/>
          </a:p>
        </p:txBody>
      </p:sp>
      <p:pic>
        <p:nvPicPr>
          <p:cNvPr id="331" name="Google Shape;331;g12796f984ed_0_377"/>
          <p:cNvPicPr preferRelativeResize="0"/>
          <p:nvPr/>
        </p:nvPicPr>
        <p:blipFill>
          <a:blip r:embed="rId5">
            <a:alphaModFix/>
          </a:blip>
          <a:stretch>
            <a:fillRect/>
          </a:stretch>
        </p:blipFill>
        <p:spPr>
          <a:xfrm>
            <a:off x="3354350" y="1107375"/>
            <a:ext cx="5729899" cy="2928750"/>
          </a:xfrm>
          <a:prstGeom prst="rect">
            <a:avLst/>
          </a:prstGeom>
          <a:noFill/>
          <a:ln>
            <a:noFill/>
          </a:ln>
          <a:effectLst>
            <a:outerShdw rotWithShape="0" algn="bl" dir="5400000" dist="19050">
              <a:srgbClr val="000000">
                <a:alpha val="50000"/>
              </a:srgbClr>
            </a:outerShdw>
          </a:effectLst>
        </p:spPr>
      </p:pic>
      <p:sp>
        <p:nvSpPr>
          <p:cNvPr id="332" name="Google Shape;332;g12796f984ed_0_377"/>
          <p:cNvSpPr txBox="1"/>
          <p:nvPr/>
        </p:nvSpPr>
        <p:spPr>
          <a:xfrm>
            <a:off x="1913700" y="4708825"/>
            <a:ext cx="72303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CO" sz="900">
                <a:latin typeface="Consolas"/>
                <a:ea typeface="Consolas"/>
                <a:cs typeface="Consolas"/>
                <a:sym typeface="Consolas"/>
              </a:rPr>
              <a:t>https://stacksimplify.com/azure-aks/azure-devops-create-release-pipelines/</a:t>
            </a:r>
            <a:endParaRPr sz="900">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12796f984ed_0_388"/>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CO"/>
              <a:t>Azure Release Pipelines</a:t>
            </a:r>
            <a:endParaRPr/>
          </a:p>
        </p:txBody>
      </p:sp>
      <p:sp>
        <p:nvSpPr>
          <p:cNvPr id="339" name="Google Shape;339;g12796f984ed_0_388"/>
          <p:cNvSpPr txBox="1"/>
          <p:nvPr>
            <p:ph idx="1" type="body"/>
          </p:nvPr>
        </p:nvSpPr>
        <p:spPr>
          <a:xfrm>
            <a:off x="302350" y="716305"/>
            <a:ext cx="8430600" cy="9336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00"/>
          </a:p>
          <a:p>
            <a:pPr indent="0" lvl="0" marL="0" rtl="0" algn="l">
              <a:spcBef>
                <a:spcPts val="480"/>
              </a:spcBef>
              <a:spcAft>
                <a:spcPts val="0"/>
              </a:spcAft>
              <a:buNone/>
            </a:pPr>
            <a:r>
              <a:rPr lang="es-CO" sz="1800"/>
              <a:t>Una de sus virtudes </a:t>
            </a:r>
            <a:r>
              <a:rPr lang="es-CO" sz="1800"/>
              <a:t>gráficas</a:t>
            </a:r>
            <a:r>
              <a:rPr lang="es-CO" sz="1800"/>
              <a:t>, es que se pueden monitorear las ejecuciones de los pipelines para tener una visión </a:t>
            </a:r>
            <a:r>
              <a:rPr lang="es-CO" sz="1800"/>
              <a:t>más</a:t>
            </a:r>
            <a:r>
              <a:rPr lang="es-CO" sz="1800"/>
              <a:t> clara de su funcionamiento en sus diferentes fases</a:t>
            </a:r>
            <a:endParaRPr sz="1800"/>
          </a:p>
        </p:txBody>
      </p:sp>
      <p:pic>
        <p:nvPicPr>
          <p:cNvPr id="340" name="Google Shape;340;g12796f984ed_0_388"/>
          <p:cNvPicPr preferRelativeResize="0"/>
          <p:nvPr/>
        </p:nvPicPr>
        <p:blipFill rotWithShape="1">
          <a:blip r:embed="rId3">
            <a:alphaModFix/>
          </a:blip>
          <a:srcRect b="4113" l="0" r="0" t="0"/>
          <a:stretch/>
        </p:blipFill>
        <p:spPr>
          <a:xfrm>
            <a:off x="1353200" y="1478675"/>
            <a:ext cx="6229877" cy="2787525"/>
          </a:xfrm>
          <a:prstGeom prst="rect">
            <a:avLst/>
          </a:prstGeom>
          <a:noFill/>
          <a:ln>
            <a:noFill/>
          </a:ln>
        </p:spPr>
      </p:pic>
      <p:sp>
        <p:nvSpPr>
          <p:cNvPr id="341" name="Google Shape;341;g12796f984ed_0_388"/>
          <p:cNvSpPr txBox="1"/>
          <p:nvPr/>
        </p:nvSpPr>
        <p:spPr>
          <a:xfrm>
            <a:off x="1913700" y="4708825"/>
            <a:ext cx="72303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CO" sz="900">
                <a:latin typeface="Consolas"/>
                <a:ea typeface="Consolas"/>
                <a:cs typeface="Consolas"/>
                <a:sym typeface="Consolas"/>
              </a:rPr>
              <a:t>https://stacksimplify.com/azure-aks/azure-devops-create-release-pipelines/</a:t>
            </a:r>
            <a:endParaRPr sz="900">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2796f984ed_0_402"/>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Blue Green</a:t>
            </a:r>
            <a:endParaRPr/>
          </a:p>
        </p:txBody>
      </p:sp>
      <p:sp>
        <p:nvSpPr>
          <p:cNvPr id="348" name="Google Shape;348;g12796f984ed_0_402"/>
          <p:cNvSpPr txBox="1"/>
          <p:nvPr>
            <p:ph idx="1" type="body"/>
          </p:nvPr>
        </p:nvSpPr>
        <p:spPr>
          <a:xfrm>
            <a:off x="249375" y="651178"/>
            <a:ext cx="8430600" cy="820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s-CO" sz="1600"/>
              <a:t>Una implementación azul/verde es una estrategia de implementación en la que crea dos entornos separados pero idénticos. La diferencia entre ambos es que el verde contiene una </a:t>
            </a:r>
            <a:r>
              <a:rPr lang="es-CO" sz="1600"/>
              <a:t>característica</a:t>
            </a:r>
            <a:r>
              <a:rPr lang="es-CO" sz="1600"/>
              <a:t> nueva añadida, de tal forma en que se pueda alternar entre la versión actual del código con la versión nueva.</a:t>
            </a:r>
            <a:endParaRPr sz="1600"/>
          </a:p>
        </p:txBody>
      </p:sp>
      <p:pic>
        <p:nvPicPr>
          <p:cNvPr id="349" name="Google Shape;349;g12796f984ed_0_402"/>
          <p:cNvPicPr preferRelativeResize="0"/>
          <p:nvPr/>
        </p:nvPicPr>
        <p:blipFill>
          <a:blip r:embed="rId3">
            <a:alphaModFix/>
          </a:blip>
          <a:stretch>
            <a:fillRect/>
          </a:stretch>
        </p:blipFill>
        <p:spPr>
          <a:xfrm>
            <a:off x="152400" y="1992539"/>
            <a:ext cx="8839198" cy="267077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12796f984ed_0_395"/>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Canary , Blue Green Strategies of Deployment</a:t>
            </a:r>
            <a:endParaRPr/>
          </a:p>
        </p:txBody>
      </p:sp>
      <p:sp>
        <p:nvSpPr>
          <p:cNvPr id="356" name="Google Shape;356;g12796f984ed_0_395"/>
          <p:cNvSpPr txBox="1"/>
          <p:nvPr>
            <p:ph idx="1" type="body"/>
          </p:nvPr>
        </p:nvSpPr>
        <p:spPr>
          <a:xfrm>
            <a:off x="252825" y="596572"/>
            <a:ext cx="8430600" cy="19311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s-CO" sz="1400"/>
              <a:t>Rings: Se realiza el testing de un nuevo entorno llamado Green con diferentes grupos de usuarios</a:t>
            </a:r>
            <a:endParaRPr sz="1400"/>
          </a:p>
          <a:p>
            <a:pPr indent="-317500" lvl="0" marL="457200" rtl="0" algn="l">
              <a:spcBef>
                <a:spcPts val="480"/>
              </a:spcBef>
              <a:spcAft>
                <a:spcPts val="0"/>
              </a:spcAft>
              <a:buSzPts val="1400"/>
              <a:buChar char="-"/>
            </a:pPr>
            <a:r>
              <a:rPr lang="es-CO" sz="1400"/>
              <a:t>Canaries:  Grupo inicial y pequeño de usuarios a quienes se les pondra a disposicion el </a:t>
            </a:r>
            <a:r>
              <a:rPr lang="es-CO" sz="1400"/>
              <a:t>entorno</a:t>
            </a:r>
            <a:r>
              <a:rPr lang="es-CO" sz="1400"/>
              <a:t> Green</a:t>
            </a:r>
            <a:endParaRPr sz="1400"/>
          </a:p>
          <a:p>
            <a:pPr indent="0" lvl="0" marL="457200" rtl="0" algn="l">
              <a:spcBef>
                <a:spcPts val="480"/>
              </a:spcBef>
              <a:spcAft>
                <a:spcPts val="0"/>
              </a:spcAft>
              <a:buNone/>
            </a:pPr>
            <a:r>
              <a:t/>
            </a:r>
            <a:endParaRPr sz="100"/>
          </a:p>
          <a:p>
            <a:pPr indent="-317500" lvl="0" marL="457200" rtl="0" algn="l">
              <a:spcBef>
                <a:spcPts val="480"/>
              </a:spcBef>
              <a:spcAft>
                <a:spcPts val="0"/>
              </a:spcAft>
              <a:buSzPts val="1400"/>
              <a:buChar char="-"/>
            </a:pPr>
            <a:r>
              <a:rPr lang="es-CO" sz="1400"/>
              <a:t>Early Adopters: Grupo mediano de usuarios a quienes se les pondrá a </a:t>
            </a:r>
            <a:r>
              <a:rPr lang="es-CO" sz="1400"/>
              <a:t>disposición</a:t>
            </a:r>
            <a:r>
              <a:rPr lang="es-CO" sz="1400"/>
              <a:t> el entorno green si no ocurrio algun bug con el grupo anterior, lo que permite probar mejor este entorno</a:t>
            </a:r>
            <a:endParaRPr sz="1400"/>
          </a:p>
          <a:p>
            <a:pPr indent="0" lvl="0" marL="457200" rtl="0" algn="l">
              <a:spcBef>
                <a:spcPts val="480"/>
              </a:spcBef>
              <a:spcAft>
                <a:spcPts val="0"/>
              </a:spcAft>
              <a:buNone/>
            </a:pPr>
            <a:r>
              <a:t/>
            </a:r>
            <a:endParaRPr sz="100"/>
          </a:p>
          <a:p>
            <a:pPr indent="-317500" lvl="0" marL="457200" rtl="0" algn="l">
              <a:spcBef>
                <a:spcPts val="480"/>
              </a:spcBef>
              <a:spcAft>
                <a:spcPts val="0"/>
              </a:spcAft>
              <a:buSzPts val="1400"/>
              <a:buChar char="-"/>
            </a:pPr>
            <a:r>
              <a:rPr lang="es-CO" sz="1400"/>
              <a:t>Users: Disposición del entorno Green a todos los usuarios en caso de que las pruebas con el grupo anterior hayan sido exitosas, lo que convierte el entorno Green en Blue, es decir la versión estable del código.</a:t>
            </a:r>
            <a:endParaRPr sz="1400"/>
          </a:p>
        </p:txBody>
      </p:sp>
      <p:pic>
        <p:nvPicPr>
          <p:cNvPr id="357" name="Google Shape;357;g12796f984ed_0_395"/>
          <p:cNvPicPr preferRelativeResize="0"/>
          <p:nvPr/>
        </p:nvPicPr>
        <p:blipFill rotWithShape="1">
          <a:blip r:embed="rId3">
            <a:alphaModFix/>
          </a:blip>
          <a:srcRect b="2760" l="0" r="0" t="3015"/>
          <a:stretch/>
        </p:blipFill>
        <p:spPr>
          <a:xfrm>
            <a:off x="783950" y="2391350"/>
            <a:ext cx="7576099" cy="25487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12805d237de_0_0"/>
          <p:cNvSpPr txBox="1"/>
          <p:nvPr>
            <p:ph type="ctrTitle"/>
          </p:nvPr>
        </p:nvSpPr>
        <p:spPr>
          <a:xfrm>
            <a:off x="656549" y="2919475"/>
            <a:ext cx="2441700" cy="110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 </a:t>
            </a:r>
            <a:endParaRPr/>
          </a:p>
          <a:p>
            <a:pPr indent="0" lvl="0" marL="0" rtl="0" algn="l">
              <a:spcBef>
                <a:spcPts val="0"/>
              </a:spcBef>
              <a:spcAft>
                <a:spcPts val="0"/>
              </a:spcAft>
              <a:buNone/>
            </a:pPr>
            <a:r>
              <a:rPr lang="es-CO"/>
              <a:t>Ejemplo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12796f984ed_0_0"/>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Agenda</a:t>
            </a:r>
            <a:endParaRPr/>
          </a:p>
        </p:txBody>
      </p:sp>
      <p:sp>
        <p:nvSpPr>
          <p:cNvPr id="109" name="Google Shape;109;g12796f984ed_0_0"/>
          <p:cNvSpPr txBox="1"/>
          <p:nvPr>
            <p:ph idx="1" type="body"/>
          </p:nvPr>
        </p:nvSpPr>
        <p:spPr>
          <a:xfrm>
            <a:off x="249375" y="651234"/>
            <a:ext cx="8430600" cy="41682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Clr>
                <a:schemeClr val="dk1"/>
              </a:buClr>
              <a:buSzPts val="1100"/>
              <a:buFont typeface="Arial"/>
              <a:buNone/>
            </a:pPr>
            <a:r>
              <a:rPr lang="es-CO"/>
              <a:t>- </a:t>
            </a:r>
            <a:r>
              <a:rPr lang="es-CO"/>
              <a:t>DevOps</a:t>
            </a:r>
            <a:r>
              <a:rPr lang="es-CO"/>
              <a:t> CI</a:t>
            </a:r>
            <a:endParaRPr/>
          </a:p>
          <a:p>
            <a:pPr indent="0" lvl="0" marL="0" rtl="0" algn="l">
              <a:spcBef>
                <a:spcPts val="480"/>
              </a:spcBef>
              <a:spcAft>
                <a:spcPts val="0"/>
              </a:spcAft>
              <a:buClr>
                <a:schemeClr val="dk1"/>
              </a:buClr>
              <a:buSzPts val="1100"/>
              <a:buFont typeface="Arial"/>
              <a:buNone/>
            </a:pPr>
            <a:r>
              <a:rPr lang="es-CO"/>
              <a:t>- </a:t>
            </a:r>
            <a:r>
              <a:rPr lang="es-CO"/>
              <a:t>DevOps</a:t>
            </a:r>
            <a:r>
              <a:rPr lang="es-CO"/>
              <a:t> CD</a:t>
            </a:r>
            <a:endParaRPr/>
          </a:p>
          <a:p>
            <a:pPr indent="0" lvl="0" marL="0" rtl="0" algn="l">
              <a:spcBef>
                <a:spcPts val="480"/>
              </a:spcBef>
              <a:spcAft>
                <a:spcPts val="0"/>
              </a:spcAft>
              <a:buClr>
                <a:schemeClr val="dk1"/>
              </a:buClr>
              <a:buSzPts val="1100"/>
              <a:buFont typeface="Arial"/>
              <a:buNone/>
            </a:pPr>
            <a:r>
              <a:rPr lang="es-CO"/>
              <a:t>- </a:t>
            </a:r>
            <a:r>
              <a:rPr lang="es-CO"/>
              <a:t>DevOps</a:t>
            </a:r>
            <a:r>
              <a:rPr lang="es-CO"/>
              <a:t> CT</a:t>
            </a:r>
            <a:endParaRPr/>
          </a:p>
          <a:p>
            <a:pPr indent="0" lvl="0" marL="0" rtl="0" algn="l">
              <a:spcBef>
                <a:spcPts val="480"/>
              </a:spcBef>
              <a:spcAft>
                <a:spcPts val="0"/>
              </a:spcAft>
              <a:buClr>
                <a:schemeClr val="dk1"/>
              </a:buClr>
              <a:buSzPts val="1100"/>
              <a:buFont typeface="Arial"/>
              <a:buNone/>
            </a:pPr>
            <a:r>
              <a:rPr lang="es-CO"/>
              <a:t>- </a:t>
            </a:r>
            <a:r>
              <a:rPr lang="es-CO"/>
              <a:t>DevOps</a:t>
            </a:r>
            <a:r>
              <a:rPr lang="es-CO"/>
              <a:t> RM</a:t>
            </a:r>
            <a:endParaRPr/>
          </a:p>
          <a:p>
            <a:pPr indent="0" lvl="0" marL="0" rtl="0" algn="l">
              <a:spcBef>
                <a:spcPts val="480"/>
              </a:spcBef>
              <a:spcAft>
                <a:spcPts val="0"/>
              </a:spcAft>
              <a:buNone/>
            </a:pPr>
            <a:r>
              <a:rPr lang="es-CO"/>
              <a:t>- </a:t>
            </a:r>
            <a:r>
              <a:rPr lang="es-CO"/>
              <a:t>DevOps</a:t>
            </a:r>
            <a:r>
              <a:rPr lang="es-CO"/>
              <a:t> CM</a:t>
            </a:r>
            <a:endParaRPr/>
          </a:p>
          <a:p>
            <a:pPr indent="0" lvl="0" marL="0" rtl="0" algn="l">
              <a:spcBef>
                <a:spcPts val="480"/>
              </a:spcBef>
              <a:spcAft>
                <a:spcPts val="0"/>
              </a:spcAft>
              <a:buNone/>
            </a:pPr>
            <a:r>
              <a:rPr lang="es-CO"/>
              <a:t>- Pipelines</a:t>
            </a:r>
            <a:endParaRPr/>
          </a:p>
          <a:p>
            <a:pPr indent="0" lvl="0" marL="0" rtl="0" algn="l">
              <a:spcBef>
                <a:spcPts val="480"/>
              </a:spcBef>
              <a:spcAft>
                <a:spcPts val="0"/>
              </a:spcAft>
              <a:buNone/>
            </a:pPr>
            <a:r>
              <a:rPr lang="es-CO"/>
              <a:t>- Preguntas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127e40cc297_0_44"/>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a:t>
            </a:r>
            <a:endParaRPr/>
          </a:p>
        </p:txBody>
      </p:sp>
      <p:sp>
        <p:nvSpPr>
          <p:cNvPr id="370" name="Google Shape;370;g127e40cc297_0_44"/>
          <p:cNvSpPr txBox="1"/>
          <p:nvPr>
            <p:ph idx="1" type="body"/>
          </p:nvPr>
        </p:nvSpPr>
        <p:spPr>
          <a:xfrm>
            <a:off x="319625" y="688268"/>
            <a:ext cx="8430600" cy="16977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sz="1100">
                <a:latin typeface="Arial"/>
                <a:ea typeface="Arial"/>
                <a:cs typeface="Arial"/>
                <a:sym typeface="Arial"/>
              </a:rPr>
              <a:t>¿Cuáles son los pasos ideales de un pipeline de integración continua?</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Descarga de dependencias, compilación, ejecución de pruebas unitarias, análisis estático de código, publicación de artefacto.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Descarga de dependencias, compilación, ejecución de pruebas de aceptación, análisis estático de código, publicación de pruebas.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Compilación, análisis estático de código, publicación.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Compilación, ejecución de pruebas unitarias, publicación de artefactos. </a:t>
            </a:r>
            <a:endParaRPr/>
          </a:p>
        </p:txBody>
      </p:sp>
      <p:sp>
        <p:nvSpPr>
          <p:cNvPr id="371" name="Google Shape;371;g127e40cc297_0_44"/>
          <p:cNvSpPr/>
          <p:nvPr/>
        </p:nvSpPr>
        <p:spPr>
          <a:xfrm>
            <a:off x="2164963" y="3184138"/>
            <a:ext cx="594300" cy="36900"/>
          </a:xfrm>
          <a:prstGeom prst="roundRect">
            <a:avLst>
              <a:gd fmla="val 50000" name="adj"/>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g127e40cc297_0_44"/>
          <p:cNvGrpSpPr/>
          <p:nvPr/>
        </p:nvGrpSpPr>
        <p:grpSpPr>
          <a:xfrm>
            <a:off x="571536" y="2893175"/>
            <a:ext cx="1755000" cy="1897977"/>
            <a:chOff x="571536" y="1957150"/>
            <a:chExt cx="1755000" cy="1897977"/>
          </a:xfrm>
        </p:grpSpPr>
        <p:sp>
          <p:nvSpPr>
            <p:cNvPr id="373" name="Google Shape;373;g127e40cc297_0_44"/>
            <p:cNvSpPr/>
            <p:nvPr/>
          </p:nvSpPr>
          <p:spPr>
            <a:xfrm>
              <a:off x="1151886" y="1957150"/>
              <a:ext cx="594300" cy="594300"/>
            </a:xfrm>
            <a:prstGeom prst="ellipse">
              <a:avLst/>
            </a:prstGeom>
            <a:noFill/>
            <a:ln cap="flat" cmpd="sng" w="3810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127e40cc297_0_44"/>
            <p:cNvSpPr txBox="1"/>
            <p:nvPr/>
          </p:nvSpPr>
          <p:spPr>
            <a:xfrm>
              <a:off x="1069376" y="2034900"/>
              <a:ext cx="7593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CO" sz="800">
                  <a:solidFill>
                    <a:srgbClr val="A72A1E"/>
                  </a:solidFill>
                  <a:latin typeface="Roboto"/>
                  <a:ea typeface="Roboto"/>
                  <a:cs typeface="Roboto"/>
                  <a:sym typeface="Roboto"/>
                </a:rPr>
                <a:t>GIt Checkout</a:t>
              </a:r>
              <a:endParaRPr b="1" sz="800">
                <a:solidFill>
                  <a:srgbClr val="A72A1E"/>
                </a:solidFill>
                <a:latin typeface="Roboto"/>
                <a:ea typeface="Roboto"/>
                <a:cs typeface="Roboto"/>
                <a:sym typeface="Roboto"/>
              </a:endParaRPr>
            </a:p>
          </p:txBody>
        </p:sp>
        <p:sp>
          <p:nvSpPr>
            <p:cNvPr id="375" name="Google Shape;375;g127e40cc297_0_44"/>
            <p:cNvSpPr txBox="1"/>
            <p:nvPr/>
          </p:nvSpPr>
          <p:spPr>
            <a:xfrm>
              <a:off x="594488"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t/>
              </a:r>
              <a:endParaRPr b="1" sz="1000">
                <a:solidFill>
                  <a:srgbClr val="A72A1E"/>
                </a:solidFill>
                <a:latin typeface="Roboto"/>
                <a:ea typeface="Roboto"/>
                <a:cs typeface="Roboto"/>
                <a:sym typeface="Roboto"/>
              </a:endParaRPr>
            </a:p>
          </p:txBody>
        </p:sp>
        <p:sp>
          <p:nvSpPr>
            <p:cNvPr id="376" name="Google Shape;376;g127e40cc297_0_44"/>
            <p:cNvSpPr txBox="1"/>
            <p:nvPr/>
          </p:nvSpPr>
          <p:spPr>
            <a:xfrm>
              <a:off x="571536" y="3117727"/>
              <a:ext cx="17550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A72A1E"/>
                </a:solidFill>
                <a:latin typeface="Roboto"/>
                <a:ea typeface="Roboto"/>
                <a:cs typeface="Roboto"/>
                <a:sym typeface="Roboto"/>
              </a:endParaRPr>
            </a:p>
          </p:txBody>
        </p:sp>
      </p:grpSp>
      <p:grpSp>
        <p:nvGrpSpPr>
          <p:cNvPr id="377" name="Google Shape;377;g127e40cc297_0_44"/>
          <p:cNvGrpSpPr/>
          <p:nvPr/>
        </p:nvGrpSpPr>
        <p:grpSpPr>
          <a:xfrm>
            <a:off x="2492975" y="2893175"/>
            <a:ext cx="2085000" cy="1838900"/>
            <a:chOff x="2492975" y="1957150"/>
            <a:chExt cx="2085000" cy="1838900"/>
          </a:xfrm>
        </p:grpSpPr>
        <p:sp>
          <p:nvSpPr>
            <p:cNvPr id="378" name="Google Shape;378;g127e40cc297_0_44"/>
            <p:cNvSpPr/>
            <p:nvPr/>
          </p:nvSpPr>
          <p:spPr>
            <a:xfrm>
              <a:off x="3256823" y="1957150"/>
              <a:ext cx="594300" cy="594300"/>
            </a:xfrm>
            <a:prstGeom prst="ellipse">
              <a:avLst/>
            </a:prstGeom>
            <a:noFill/>
            <a:ln cap="flat" cmpd="sng" w="3810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127e40cc297_0_44"/>
            <p:cNvSpPr txBox="1"/>
            <p:nvPr/>
          </p:nvSpPr>
          <p:spPr>
            <a:xfrm>
              <a:off x="2699425"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s-CO" sz="1000">
                  <a:solidFill>
                    <a:srgbClr val="A72A1E"/>
                  </a:solidFill>
                  <a:latin typeface="Roboto"/>
                  <a:ea typeface="Roboto"/>
                  <a:cs typeface="Roboto"/>
                  <a:sym typeface="Roboto"/>
                </a:rPr>
                <a:t>Maven / Gradle</a:t>
              </a:r>
              <a:endParaRPr b="1" sz="1000">
                <a:solidFill>
                  <a:srgbClr val="A72A1E"/>
                </a:solidFill>
                <a:latin typeface="Roboto"/>
                <a:ea typeface="Roboto"/>
                <a:cs typeface="Roboto"/>
                <a:sym typeface="Roboto"/>
              </a:endParaRPr>
            </a:p>
          </p:txBody>
        </p:sp>
        <p:sp>
          <p:nvSpPr>
            <p:cNvPr id="380" name="Google Shape;380;g127e40cc297_0_44"/>
            <p:cNvSpPr txBox="1"/>
            <p:nvPr/>
          </p:nvSpPr>
          <p:spPr>
            <a:xfrm>
              <a:off x="2492975" y="3058650"/>
              <a:ext cx="2085000" cy="7374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AutoNum type="arabicPeriod"/>
              </a:pPr>
              <a:r>
                <a:rPr lang="es-CO" sz="800">
                  <a:solidFill>
                    <a:srgbClr val="A72A1E"/>
                  </a:solidFill>
                  <a:latin typeface="Roboto"/>
                  <a:ea typeface="Roboto"/>
                  <a:cs typeface="Roboto"/>
                  <a:sym typeface="Roboto"/>
                </a:rPr>
                <a:t>Descarga Dependencias</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AutoNum type="arabicPeriod"/>
              </a:pPr>
              <a:r>
                <a:rPr lang="es-CO" sz="800">
                  <a:solidFill>
                    <a:srgbClr val="A72A1E"/>
                  </a:solidFill>
                  <a:latin typeface="Roboto"/>
                  <a:ea typeface="Roboto"/>
                  <a:cs typeface="Roboto"/>
                  <a:sym typeface="Roboto"/>
                </a:rPr>
                <a:t>Build</a:t>
              </a:r>
              <a:endParaRPr sz="800">
                <a:solidFill>
                  <a:srgbClr val="A72A1E"/>
                </a:solidFill>
                <a:latin typeface="Roboto"/>
                <a:ea typeface="Roboto"/>
                <a:cs typeface="Roboto"/>
                <a:sym typeface="Roboto"/>
              </a:endParaRPr>
            </a:p>
          </p:txBody>
        </p:sp>
        <p:sp>
          <p:nvSpPr>
            <p:cNvPr id="381" name="Google Shape;381;g127e40cc297_0_44"/>
            <p:cNvSpPr txBox="1"/>
            <p:nvPr/>
          </p:nvSpPr>
          <p:spPr>
            <a:xfrm>
              <a:off x="3335573"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CO" sz="800">
                  <a:solidFill>
                    <a:srgbClr val="A72A1E"/>
                  </a:solidFill>
                  <a:latin typeface="Roboto"/>
                  <a:ea typeface="Roboto"/>
                  <a:cs typeface="Roboto"/>
                  <a:sym typeface="Roboto"/>
                </a:rPr>
                <a:t>Build</a:t>
              </a:r>
              <a:endParaRPr b="1" sz="800">
                <a:solidFill>
                  <a:srgbClr val="A72A1E"/>
                </a:solidFill>
                <a:latin typeface="Roboto"/>
                <a:ea typeface="Roboto"/>
                <a:cs typeface="Roboto"/>
                <a:sym typeface="Roboto"/>
              </a:endParaRPr>
            </a:p>
          </p:txBody>
        </p:sp>
      </p:grpSp>
      <p:grpSp>
        <p:nvGrpSpPr>
          <p:cNvPr id="382" name="Google Shape;382;g127e40cc297_0_44"/>
          <p:cNvGrpSpPr/>
          <p:nvPr/>
        </p:nvGrpSpPr>
        <p:grpSpPr>
          <a:xfrm>
            <a:off x="4781408" y="2893175"/>
            <a:ext cx="1709106" cy="1897975"/>
            <a:chOff x="4781408" y="1957150"/>
            <a:chExt cx="1709106" cy="1897975"/>
          </a:xfrm>
        </p:grpSpPr>
        <p:sp>
          <p:nvSpPr>
            <p:cNvPr id="383" name="Google Shape;383;g127e40cc297_0_44"/>
            <p:cNvSpPr/>
            <p:nvPr/>
          </p:nvSpPr>
          <p:spPr>
            <a:xfrm>
              <a:off x="5338808" y="19571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127e40cc297_0_44"/>
            <p:cNvSpPr txBox="1"/>
            <p:nvPr/>
          </p:nvSpPr>
          <p:spPr>
            <a:xfrm>
              <a:off x="4781413"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s-CO" sz="1000">
                  <a:solidFill>
                    <a:srgbClr val="858585"/>
                  </a:solidFill>
                  <a:latin typeface="Roboto"/>
                  <a:ea typeface="Roboto"/>
                  <a:cs typeface="Roboto"/>
                  <a:sym typeface="Roboto"/>
                </a:rPr>
                <a:t>Pruebas</a:t>
              </a:r>
              <a:endParaRPr b="1" sz="1000">
                <a:solidFill>
                  <a:srgbClr val="858585"/>
                </a:solidFill>
                <a:latin typeface="Roboto"/>
                <a:ea typeface="Roboto"/>
                <a:cs typeface="Roboto"/>
                <a:sym typeface="Roboto"/>
              </a:endParaRPr>
            </a:p>
          </p:txBody>
        </p:sp>
        <p:sp>
          <p:nvSpPr>
            <p:cNvPr id="385" name="Google Shape;385;g127e40cc297_0_44"/>
            <p:cNvSpPr txBox="1"/>
            <p:nvPr/>
          </p:nvSpPr>
          <p:spPr>
            <a:xfrm>
              <a:off x="4781408" y="3117725"/>
              <a:ext cx="1709100" cy="7374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9688A5"/>
                </a:buClr>
                <a:buSzPts val="800"/>
                <a:buFont typeface="Roboto"/>
                <a:buAutoNum type="arabicPeriod"/>
              </a:pPr>
              <a:r>
                <a:rPr lang="es-CO" sz="800">
                  <a:solidFill>
                    <a:srgbClr val="9688A5"/>
                  </a:solidFill>
                  <a:latin typeface="Roboto"/>
                  <a:ea typeface="Roboto"/>
                  <a:cs typeface="Roboto"/>
                  <a:sym typeface="Roboto"/>
                </a:rPr>
                <a:t>Unit Test</a:t>
              </a:r>
              <a:endParaRPr sz="800">
                <a:solidFill>
                  <a:srgbClr val="9688A5"/>
                </a:solidFill>
                <a:latin typeface="Roboto"/>
                <a:ea typeface="Roboto"/>
                <a:cs typeface="Roboto"/>
                <a:sym typeface="Roboto"/>
              </a:endParaRPr>
            </a:p>
            <a:p>
              <a:pPr indent="-279400" lvl="0" marL="457200" rtl="0" algn="l">
                <a:lnSpc>
                  <a:spcPct val="115000"/>
                </a:lnSpc>
                <a:spcBef>
                  <a:spcPts val="0"/>
                </a:spcBef>
                <a:spcAft>
                  <a:spcPts val="0"/>
                </a:spcAft>
                <a:buClr>
                  <a:srgbClr val="9688A5"/>
                </a:buClr>
                <a:buSzPts val="800"/>
                <a:buFont typeface="Roboto"/>
                <a:buAutoNum type="arabicPeriod"/>
              </a:pPr>
              <a:r>
                <a:rPr lang="es-CO" sz="800">
                  <a:solidFill>
                    <a:srgbClr val="9688A5"/>
                  </a:solidFill>
                  <a:latin typeface="Roboto"/>
                  <a:ea typeface="Roboto"/>
                  <a:cs typeface="Roboto"/>
                  <a:sym typeface="Roboto"/>
                </a:rPr>
                <a:t>Cobertura (Jacoco)</a:t>
              </a:r>
              <a:endParaRPr sz="800">
                <a:solidFill>
                  <a:srgbClr val="9688A5"/>
                </a:solidFill>
                <a:latin typeface="Roboto"/>
                <a:ea typeface="Roboto"/>
                <a:cs typeface="Roboto"/>
                <a:sym typeface="Roboto"/>
              </a:endParaRPr>
            </a:p>
            <a:p>
              <a:pPr indent="-279400" lvl="0" marL="457200" rtl="0" algn="l">
                <a:lnSpc>
                  <a:spcPct val="115000"/>
                </a:lnSpc>
                <a:spcBef>
                  <a:spcPts val="0"/>
                </a:spcBef>
                <a:spcAft>
                  <a:spcPts val="0"/>
                </a:spcAft>
                <a:buClr>
                  <a:srgbClr val="9688A5"/>
                </a:buClr>
                <a:buSzPts val="800"/>
                <a:buFont typeface="Roboto"/>
                <a:buAutoNum type="arabicPeriod"/>
              </a:pPr>
              <a:r>
                <a:rPr lang="es-CO" sz="800">
                  <a:solidFill>
                    <a:srgbClr val="9688A5"/>
                  </a:solidFill>
                  <a:latin typeface="Roboto"/>
                  <a:ea typeface="Roboto"/>
                  <a:cs typeface="Roboto"/>
                  <a:sym typeface="Roboto"/>
                </a:rPr>
                <a:t>Análisis Estático (sonarQube)</a:t>
              </a:r>
              <a:endParaRPr sz="800">
                <a:solidFill>
                  <a:srgbClr val="9688A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800">
                <a:solidFill>
                  <a:srgbClr val="858585"/>
                </a:solidFill>
                <a:latin typeface="Roboto"/>
                <a:ea typeface="Roboto"/>
                <a:cs typeface="Roboto"/>
                <a:sym typeface="Roboto"/>
              </a:endParaRPr>
            </a:p>
          </p:txBody>
        </p:sp>
        <p:sp>
          <p:nvSpPr>
            <p:cNvPr id="386" name="Google Shape;386;g127e40cc297_0_44"/>
            <p:cNvSpPr txBox="1"/>
            <p:nvPr/>
          </p:nvSpPr>
          <p:spPr>
            <a:xfrm>
              <a:off x="5338650" y="2118325"/>
              <a:ext cx="5943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CO" sz="800">
                  <a:solidFill>
                    <a:srgbClr val="858585"/>
                  </a:solidFill>
                  <a:latin typeface="Roboto"/>
                  <a:ea typeface="Roboto"/>
                  <a:cs typeface="Roboto"/>
                  <a:sym typeface="Roboto"/>
                </a:rPr>
                <a:t>Testing</a:t>
              </a:r>
              <a:endParaRPr b="1" sz="800">
                <a:solidFill>
                  <a:srgbClr val="858585"/>
                </a:solidFill>
                <a:latin typeface="Roboto"/>
                <a:ea typeface="Roboto"/>
                <a:cs typeface="Roboto"/>
                <a:sym typeface="Roboto"/>
              </a:endParaRPr>
            </a:p>
          </p:txBody>
        </p:sp>
      </p:grpSp>
      <p:grpSp>
        <p:nvGrpSpPr>
          <p:cNvPr id="387" name="Google Shape;387;g127e40cc297_0_44"/>
          <p:cNvGrpSpPr/>
          <p:nvPr/>
        </p:nvGrpSpPr>
        <p:grpSpPr>
          <a:xfrm>
            <a:off x="6863386" y="2893175"/>
            <a:ext cx="1709102" cy="1897977"/>
            <a:chOff x="6863386" y="1957150"/>
            <a:chExt cx="1709102" cy="1897977"/>
          </a:xfrm>
        </p:grpSpPr>
        <p:sp>
          <p:nvSpPr>
            <p:cNvPr id="388" name="Google Shape;388;g127e40cc297_0_44"/>
            <p:cNvSpPr/>
            <p:nvPr/>
          </p:nvSpPr>
          <p:spPr>
            <a:xfrm>
              <a:off x="7420786" y="19571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127e40cc297_0_44"/>
            <p:cNvSpPr txBox="1"/>
            <p:nvPr/>
          </p:nvSpPr>
          <p:spPr>
            <a:xfrm>
              <a:off x="6863388"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t/>
              </a:r>
              <a:endParaRPr b="1" sz="1000">
                <a:solidFill>
                  <a:srgbClr val="858585"/>
                </a:solidFill>
                <a:latin typeface="Roboto"/>
                <a:ea typeface="Roboto"/>
                <a:cs typeface="Roboto"/>
                <a:sym typeface="Roboto"/>
              </a:endParaRPr>
            </a:p>
          </p:txBody>
        </p:sp>
        <p:sp>
          <p:nvSpPr>
            <p:cNvPr id="390" name="Google Shape;390;g127e40cc297_0_44"/>
            <p:cNvSpPr txBox="1"/>
            <p:nvPr/>
          </p:nvSpPr>
          <p:spPr>
            <a:xfrm>
              <a:off x="6863386" y="3117727"/>
              <a:ext cx="17091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sp>
          <p:nvSpPr>
            <p:cNvPr id="391" name="Google Shape;391;g127e40cc297_0_44"/>
            <p:cNvSpPr txBox="1"/>
            <p:nvPr/>
          </p:nvSpPr>
          <p:spPr>
            <a:xfrm>
              <a:off x="7180503" y="2093800"/>
              <a:ext cx="1074900" cy="32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CO" sz="800">
                  <a:solidFill>
                    <a:srgbClr val="858585"/>
                  </a:solidFill>
                  <a:latin typeface="Roboto"/>
                  <a:ea typeface="Roboto"/>
                  <a:cs typeface="Roboto"/>
                  <a:sym typeface="Roboto"/>
                </a:rPr>
                <a:t>Acceptance</a:t>
              </a:r>
              <a:r>
                <a:rPr b="1" lang="es-CO" sz="800">
                  <a:solidFill>
                    <a:srgbClr val="858585"/>
                  </a:solidFill>
                  <a:latin typeface="Roboto"/>
                  <a:ea typeface="Roboto"/>
                  <a:cs typeface="Roboto"/>
                  <a:sym typeface="Roboto"/>
                </a:rPr>
                <a:t> </a:t>
              </a:r>
              <a:endParaRPr b="1" sz="800">
                <a:solidFill>
                  <a:srgbClr val="858585"/>
                </a:solidFill>
                <a:latin typeface="Roboto"/>
                <a:ea typeface="Roboto"/>
                <a:cs typeface="Roboto"/>
                <a:sym typeface="Roboto"/>
              </a:endParaRPr>
            </a:p>
            <a:p>
              <a:pPr indent="0" lvl="0" marL="0" rtl="0" algn="ctr">
                <a:lnSpc>
                  <a:spcPct val="100000"/>
                </a:lnSpc>
                <a:spcBef>
                  <a:spcPts val="0"/>
                </a:spcBef>
                <a:spcAft>
                  <a:spcPts val="0"/>
                </a:spcAft>
                <a:buNone/>
              </a:pPr>
              <a:r>
                <a:rPr b="1" lang="es-CO" sz="800">
                  <a:solidFill>
                    <a:srgbClr val="858585"/>
                  </a:solidFill>
                  <a:latin typeface="Roboto"/>
                  <a:ea typeface="Roboto"/>
                  <a:cs typeface="Roboto"/>
                  <a:sym typeface="Roboto"/>
                </a:rPr>
                <a:t>Test</a:t>
              </a:r>
              <a:endParaRPr b="1" sz="800">
                <a:solidFill>
                  <a:srgbClr val="858585"/>
                </a:solidFill>
                <a:latin typeface="Roboto"/>
                <a:ea typeface="Roboto"/>
                <a:cs typeface="Roboto"/>
                <a:sym typeface="Roboto"/>
              </a:endParaRPr>
            </a:p>
          </p:txBody>
        </p:sp>
      </p:grpSp>
      <p:sp>
        <p:nvSpPr>
          <p:cNvPr id="392" name="Google Shape;392;g127e40cc297_0_44"/>
          <p:cNvSpPr/>
          <p:nvPr/>
        </p:nvSpPr>
        <p:spPr>
          <a:xfrm>
            <a:off x="4337175" y="3184138"/>
            <a:ext cx="5943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127e40cc297_0_44"/>
          <p:cNvSpPr/>
          <p:nvPr/>
        </p:nvSpPr>
        <p:spPr>
          <a:xfrm>
            <a:off x="6419150" y="3184138"/>
            <a:ext cx="5943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126f56f43e5_0_0"/>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CO"/>
              <a:t>Preguntas</a:t>
            </a:r>
            <a:endParaRPr/>
          </a:p>
        </p:txBody>
      </p:sp>
      <p:sp>
        <p:nvSpPr>
          <p:cNvPr id="400" name="Google Shape;400;g126f56f43e5_0_0"/>
          <p:cNvSpPr txBox="1"/>
          <p:nvPr>
            <p:ph idx="1" type="body"/>
          </p:nvPr>
        </p:nvSpPr>
        <p:spPr>
          <a:xfrm>
            <a:off x="319625" y="688275"/>
            <a:ext cx="8430600" cy="4497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sz="1400">
                <a:latin typeface="Arial"/>
                <a:ea typeface="Arial"/>
                <a:cs typeface="Arial"/>
                <a:sym typeface="Arial"/>
              </a:rPr>
              <a:t> </a:t>
            </a:r>
            <a:r>
              <a:rPr lang="es-CO" sz="1400">
                <a:latin typeface="Arial"/>
                <a:ea typeface="Arial"/>
                <a:cs typeface="Arial"/>
                <a:sym typeface="Arial"/>
              </a:rPr>
              <a:t>¿Cuáles de las siguientes características son más apropiadas para describir un pipeline de integración continua?</a:t>
            </a:r>
            <a:endParaRPr sz="1400">
              <a:latin typeface="Arial"/>
              <a:ea typeface="Arial"/>
              <a:cs typeface="Arial"/>
              <a:sym typeface="Arial"/>
            </a:endParaRPr>
          </a:p>
          <a:p>
            <a:pPr indent="-317500" lvl="1" marL="914400" rtl="0" algn="l">
              <a:lnSpc>
                <a:spcPct val="115000"/>
              </a:lnSpc>
              <a:spcBef>
                <a:spcPts val="0"/>
              </a:spcBef>
              <a:spcAft>
                <a:spcPts val="0"/>
              </a:spcAft>
              <a:buClr>
                <a:srgbClr val="333333"/>
              </a:buClr>
              <a:buSzPts val="1400"/>
              <a:buAutoNum type="alphaLcPeriod"/>
            </a:pPr>
            <a:r>
              <a:rPr lang="es-CO" sz="1400">
                <a:latin typeface="Arial"/>
                <a:ea typeface="Arial"/>
                <a:cs typeface="Arial"/>
                <a:sym typeface="Arial"/>
              </a:rPr>
              <a:t>Rápido, automático, repetible, predecible, configurables. </a:t>
            </a:r>
            <a:endParaRPr sz="1400">
              <a:latin typeface="Arial"/>
              <a:ea typeface="Arial"/>
              <a:cs typeface="Arial"/>
              <a:sym typeface="Arial"/>
            </a:endParaRPr>
          </a:p>
          <a:p>
            <a:pPr indent="-317500" lvl="1" marL="914400" rtl="0" algn="l">
              <a:lnSpc>
                <a:spcPct val="115000"/>
              </a:lnSpc>
              <a:spcBef>
                <a:spcPts val="0"/>
              </a:spcBef>
              <a:spcAft>
                <a:spcPts val="0"/>
              </a:spcAft>
              <a:buClr>
                <a:srgbClr val="333333"/>
              </a:buClr>
              <a:buSzPts val="1400"/>
              <a:buAutoNum type="alphaLcPeriod"/>
            </a:pPr>
            <a:r>
              <a:rPr lang="es-CO" sz="1400">
                <a:latin typeface="Arial"/>
                <a:ea typeface="Arial"/>
                <a:cs typeface="Arial"/>
                <a:sym typeface="Arial"/>
              </a:rPr>
              <a:t>Automático, extensible, seguro. </a:t>
            </a:r>
            <a:endParaRPr sz="1400">
              <a:latin typeface="Arial"/>
              <a:ea typeface="Arial"/>
              <a:cs typeface="Arial"/>
              <a:sym typeface="Arial"/>
            </a:endParaRPr>
          </a:p>
          <a:p>
            <a:pPr indent="-317500" lvl="1" marL="914400" rtl="0" algn="l">
              <a:lnSpc>
                <a:spcPct val="115000"/>
              </a:lnSpc>
              <a:spcBef>
                <a:spcPts val="0"/>
              </a:spcBef>
              <a:spcAft>
                <a:spcPts val="0"/>
              </a:spcAft>
              <a:buClr>
                <a:srgbClr val="333333"/>
              </a:buClr>
              <a:buSzPts val="1400"/>
              <a:buAutoNum type="alphaLcPeriod"/>
            </a:pPr>
            <a:r>
              <a:rPr lang="es-CO" sz="1400">
                <a:latin typeface="Arial"/>
                <a:ea typeface="Arial"/>
                <a:cs typeface="Arial"/>
                <a:sym typeface="Arial"/>
              </a:rPr>
              <a:t>Versátil, configurables, rápido. </a:t>
            </a:r>
            <a:endParaRPr sz="1400">
              <a:latin typeface="Arial"/>
              <a:ea typeface="Arial"/>
              <a:cs typeface="Arial"/>
              <a:sym typeface="Arial"/>
            </a:endParaRPr>
          </a:p>
          <a:p>
            <a:pPr indent="-317500" lvl="1" marL="914400" rtl="0" algn="l">
              <a:lnSpc>
                <a:spcPct val="115000"/>
              </a:lnSpc>
              <a:spcBef>
                <a:spcPts val="0"/>
              </a:spcBef>
              <a:spcAft>
                <a:spcPts val="0"/>
              </a:spcAft>
              <a:buClr>
                <a:srgbClr val="333333"/>
              </a:buClr>
              <a:buSzPts val="1400"/>
              <a:buAutoNum type="alphaLcPeriod"/>
            </a:pPr>
            <a:r>
              <a:rPr lang="es-CO" sz="1400">
                <a:latin typeface="Arial"/>
                <a:ea typeface="Arial"/>
                <a:cs typeface="Arial"/>
                <a:sym typeface="Arial"/>
              </a:rPr>
              <a:t>Ninguno de los anteriores. </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rPr lang="es-CO" sz="1400">
                <a:latin typeface="Arial"/>
                <a:ea typeface="Arial"/>
                <a:cs typeface="Arial"/>
                <a:sym typeface="Arial"/>
              </a:rPr>
              <a:t>Para los procesos de integración continua debe existir un pipeline en capacidad de compilar, ejecutar las pruebas y analizar el código de forma automática para las 3 ramas. Esta afirmación es:</a:t>
            </a:r>
            <a:endParaRPr sz="1400">
              <a:latin typeface="Arial"/>
              <a:ea typeface="Arial"/>
              <a:cs typeface="Arial"/>
              <a:sym typeface="Arial"/>
            </a:endParaRPr>
          </a:p>
          <a:p>
            <a:pPr indent="-317500" lvl="2" marL="1371600" rtl="0" algn="l">
              <a:lnSpc>
                <a:spcPct val="115000"/>
              </a:lnSpc>
              <a:spcBef>
                <a:spcPts val="0"/>
              </a:spcBef>
              <a:spcAft>
                <a:spcPts val="0"/>
              </a:spcAft>
              <a:buClr>
                <a:srgbClr val="333333"/>
              </a:buClr>
              <a:buSzPts val="1400"/>
              <a:buAutoNum type="romanLcPeriod"/>
            </a:pPr>
            <a:r>
              <a:rPr lang="es-CO" sz="1400">
                <a:latin typeface="Arial"/>
                <a:ea typeface="Arial"/>
                <a:cs typeface="Arial"/>
                <a:sym typeface="Arial"/>
              </a:rPr>
              <a:t>Verdadera. </a:t>
            </a:r>
            <a:endParaRPr sz="1400">
              <a:latin typeface="Arial"/>
              <a:ea typeface="Arial"/>
              <a:cs typeface="Arial"/>
              <a:sym typeface="Arial"/>
            </a:endParaRPr>
          </a:p>
          <a:p>
            <a:pPr indent="-317500" lvl="2" marL="1371600" rtl="0" algn="l">
              <a:lnSpc>
                <a:spcPct val="115000"/>
              </a:lnSpc>
              <a:spcBef>
                <a:spcPts val="0"/>
              </a:spcBef>
              <a:spcAft>
                <a:spcPts val="0"/>
              </a:spcAft>
              <a:buClr>
                <a:srgbClr val="333333"/>
              </a:buClr>
              <a:buSzPts val="1400"/>
              <a:buAutoNum type="romanLcPeriod"/>
            </a:pPr>
            <a:r>
              <a:rPr lang="es-CO" sz="1400">
                <a:latin typeface="Arial"/>
                <a:ea typeface="Arial"/>
                <a:cs typeface="Arial"/>
                <a:sym typeface="Arial"/>
              </a:rPr>
              <a:t>Falsa. </a:t>
            </a:r>
            <a:endParaRPr sz="1400">
              <a:latin typeface="Arial"/>
              <a:ea typeface="Arial"/>
              <a:cs typeface="Arial"/>
              <a:sym typeface="Arial"/>
            </a:endParaRPr>
          </a:p>
          <a:p>
            <a:pPr indent="457200" lvl="0" marL="0" rtl="0" algn="l">
              <a:lnSpc>
                <a:spcPct val="85000"/>
              </a:lnSpc>
              <a:spcBef>
                <a:spcPts val="1000"/>
              </a:spcBef>
              <a:spcAft>
                <a:spcPts val="0"/>
              </a:spcAft>
              <a:buNone/>
            </a:pPr>
            <a:r>
              <a:t/>
            </a:r>
            <a:endParaRPr sz="1100">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126f56f43e5_0_29"/>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CO"/>
              <a:t>Preguntas</a:t>
            </a:r>
            <a:endParaRPr/>
          </a:p>
        </p:txBody>
      </p:sp>
      <p:sp>
        <p:nvSpPr>
          <p:cNvPr id="407" name="Google Shape;407;g126f56f43e5_0_29"/>
          <p:cNvSpPr txBox="1"/>
          <p:nvPr>
            <p:ph idx="1" type="body"/>
          </p:nvPr>
        </p:nvSpPr>
        <p:spPr>
          <a:xfrm>
            <a:off x="319625" y="688281"/>
            <a:ext cx="8430600" cy="1575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sz="800">
                <a:latin typeface="Arial"/>
                <a:ea typeface="Arial"/>
                <a:cs typeface="Arial"/>
                <a:sym typeface="Arial"/>
              </a:rPr>
              <a:t>¿</a:t>
            </a:r>
            <a:r>
              <a:rPr lang="es-CO" sz="1100">
                <a:latin typeface="Arial"/>
                <a:ea typeface="Arial"/>
                <a:cs typeface="Arial"/>
                <a:sym typeface="Arial"/>
              </a:rPr>
              <a:t>Cuál es el objetivo clave de la integración continua ? </a:t>
            </a:r>
            <a:endParaRPr sz="10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Encontrar y arreglar errores con mayor rapidez, mejorar la calidad del software y reducir el tiempo que se tarda en validar y publicar nuevas actualizaciones de software.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Compilar el código fuente lo más rápido posible.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Automatizar la forma de ejecutar las pruebas unitarias.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Gestionar las versiones del código fuente a través de procesos automáticos que conectan herramientas de despliegue y ejecución de pruebas.</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p:txBody>
      </p:sp>
      <p:pic>
        <p:nvPicPr>
          <p:cNvPr id="408" name="Google Shape;408;g126f56f43e5_0_29"/>
          <p:cNvPicPr preferRelativeResize="0"/>
          <p:nvPr/>
        </p:nvPicPr>
        <p:blipFill rotWithShape="1">
          <a:blip r:embed="rId3">
            <a:alphaModFix/>
          </a:blip>
          <a:srcRect b="7805" l="8870" r="8307" t="11892"/>
          <a:stretch/>
        </p:blipFill>
        <p:spPr>
          <a:xfrm>
            <a:off x="4634100" y="1863100"/>
            <a:ext cx="2985651" cy="28949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26f56f43e5_0_35"/>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a:t>
            </a:r>
            <a:endParaRPr/>
          </a:p>
        </p:txBody>
      </p:sp>
      <p:sp>
        <p:nvSpPr>
          <p:cNvPr id="415" name="Google Shape;415;g126f56f43e5_0_35"/>
          <p:cNvSpPr txBox="1"/>
          <p:nvPr>
            <p:ph idx="1" type="body"/>
          </p:nvPr>
        </p:nvSpPr>
        <p:spPr>
          <a:xfrm>
            <a:off x="319625" y="688282"/>
            <a:ext cx="8430600" cy="13848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s-CO" sz="1100">
                <a:solidFill>
                  <a:srgbClr val="333333"/>
                </a:solidFill>
                <a:latin typeface="Arial"/>
                <a:ea typeface="Arial"/>
                <a:cs typeface="Arial"/>
                <a:sym typeface="Arial"/>
              </a:rPr>
              <a:t>¿Qué son los Deployment Groups en Azure DevOps?</a:t>
            </a:r>
            <a:endParaRPr sz="1100">
              <a:solidFill>
                <a:srgbClr val="333333"/>
              </a:solidFill>
              <a:latin typeface="Arial"/>
              <a:ea typeface="Arial"/>
              <a:cs typeface="Arial"/>
              <a:sym typeface="Arial"/>
            </a:endParaRPr>
          </a:p>
          <a:p>
            <a:pPr indent="-298450" lvl="2" marL="1371600" rtl="0" algn="l">
              <a:lnSpc>
                <a:spcPct val="115000"/>
              </a:lnSpc>
              <a:spcBef>
                <a:spcPts val="0"/>
              </a:spcBef>
              <a:spcAft>
                <a:spcPts val="0"/>
              </a:spcAft>
              <a:buClr>
                <a:srgbClr val="333333"/>
              </a:buClr>
              <a:buSzPts val="1100"/>
              <a:buAutoNum type="romanLcPeriod"/>
            </a:pPr>
            <a:r>
              <a:rPr lang="es-CO" sz="1100">
                <a:latin typeface="Arial"/>
                <a:ea typeface="Arial"/>
                <a:cs typeface="Arial"/>
                <a:sym typeface="Arial"/>
              </a:rPr>
              <a:t>Es una estrategia de despliegues en Azure DevOps que permite desplegar componentes en la nube y on-premise, a través de agentes de Azure DevOps. </a:t>
            </a:r>
            <a:endParaRPr sz="1100">
              <a:latin typeface="Arial"/>
              <a:ea typeface="Arial"/>
              <a:cs typeface="Arial"/>
              <a:sym typeface="Arial"/>
            </a:endParaRPr>
          </a:p>
          <a:p>
            <a:pPr indent="-298450" lvl="2" marL="1371600" rtl="0" algn="l">
              <a:lnSpc>
                <a:spcPct val="115000"/>
              </a:lnSpc>
              <a:spcBef>
                <a:spcPts val="0"/>
              </a:spcBef>
              <a:spcAft>
                <a:spcPts val="0"/>
              </a:spcAft>
              <a:buClr>
                <a:srgbClr val="333333"/>
              </a:buClr>
              <a:buSzPts val="1100"/>
              <a:buAutoNum type="romanLcPeriod"/>
            </a:pPr>
            <a:r>
              <a:rPr lang="es-CO" sz="1100">
                <a:latin typeface="Arial"/>
                <a:ea typeface="Arial"/>
                <a:cs typeface="Arial"/>
                <a:sym typeface="Arial"/>
              </a:rPr>
              <a:t>Es una estrategia de despliegues en Azure DevOps que permite desplegar componentes en Urban Code Deploy en aplicaciones cloud native. </a:t>
            </a:r>
            <a:endParaRPr sz="1100">
              <a:latin typeface="Arial"/>
              <a:ea typeface="Arial"/>
              <a:cs typeface="Arial"/>
              <a:sym typeface="Arial"/>
            </a:endParaRPr>
          </a:p>
          <a:p>
            <a:pPr indent="-298450" lvl="2" marL="1371600" rtl="0" algn="l">
              <a:lnSpc>
                <a:spcPct val="115000"/>
              </a:lnSpc>
              <a:spcBef>
                <a:spcPts val="0"/>
              </a:spcBef>
              <a:spcAft>
                <a:spcPts val="0"/>
              </a:spcAft>
              <a:buClr>
                <a:srgbClr val="333333"/>
              </a:buClr>
              <a:buSzPts val="1100"/>
              <a:buAutoNum type="romanLcPeriod"/>
            </a:pPr>
            <a:r>
              <a:rPr lang="es-CO" sz="1100">
                <a:latin typeface="Arial"/>
                <a:ea typeface="Arial"/>
                <a:cs typeface="Arial"/>
                <a:sym typeface="Arial"/>
              </a:rPr>
              <a:t>Son agentes especializados para máquinas AS400, que permiten desplegar componentes de multiusuario. </a:t>
            </a:r>
            <a:endParaRPr sz="1100">
              <a:latin typeface="Arial"/>
              <a:ea typeface="Arial"/>
              <a:cs typeface="Arial"/>
              <a:sym typeface="Arial"/>
            </a:endParaRPr>
          </a:p>
          <a:p>
            <a:pPr indent="-298450" lvl="2" marL="1371600" rtl="0" algn="l">
              <a:lnSpc>
                <a:spcPct val="115000"/>
              </a:lnSpc>
              <a:spcBef>
                <a:spcPts val="0"/>
              </a:spcBef>
              <a:spcAft>
                <a:spcPts val="0"/>
              </a:spcAft>
              <a:buClr>
                <a:srgbClr val="333333"/>
              </a:buClr>
              <a:buSzPts val="1100"/>
              <a:buAutoNum type="romanLcPeriod"/>
            </a:pPr>
            <a:r>
              <a:rPr lang="es-CO" sz="1100">
                <a:latin typeface="Arial"/>
                <a:ea typeface="Arial"/>
                <a:cs typeface="Arial"/>
                <a:sym typeface="Arial"/>
              </a:rPr>
              <a:t>Es una agrupación lógica de releases para identificar los componentes de una aplicación.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p:txBody>
      </p:sp>
      <p:pic>
        <p:nvPicPr>
          <p:cNvPr id="416" name="Google Shape;416;g126f56f43e5_0_35"/>
          <p:cNvPicPr preferRelativeResize="0"/>
          <p:nvPr/>
        </p:nvPicPr>
        <p:blipFill rotWithShape="1">
          <a:blip r:embed="rId3">
            <a:alphaModFix/>
          </a:blip>
          <a:srcRect b="2337" l="4193" r="9174" t="15079"/>
          <a:stretch/>
        </p:blipFill>
        <p:spPr>
          <a:xfrm>
            <a:off x="2753650" y="2073075"/>
            <a:ext cx="3636701" cy="2961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126f56f43e5_0_42"/>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a:t>
            </a:r>
            <a:endParaRPr/>
          </a:p>
        </p:txBody>
      </p:sp>
      <p:sp>
        <p:nvSpPr>
          <p:cNvPr id="423" name="Google Shape;423;g126f56f43e5_0_42"/>
          <p:cNvSpPr txBox="1"/>
          <p:nvPr>
            <p:ph idx="1" type="body"/>
          </p:nvPr>
        </p:nvSpPr>
        <p:spPr>
          <a:xfrm>
            <a:off x="319625" y="688261"/>
            <a:ext cx="8430600" cy="42429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sz="1100">
                <a:latin typeface="Arial"/>
                <a:ea typeface="Arial"/>
                <a:cs typeface="Arial"/>
                <a:sym typeface="Arial"/>
              </a:rPr>
              <a:t>Seleccione las afirmaciones correctas entre Entrega Continua(Continuous Delivery) e Implementación Continua(Continuous Deployment). Seleccione 3 opciones.</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AutoNum type="alphaLcPeriod"/>
            </a:pPr>
            <a:r>
              <a:rPr lang="es-CO" sz="1100">
                <a:latin typeface="Arial"/>
                <a:ea typeface="Arial"/>
                <a:cs typeface="Arial"/>
                <a:sym typeface="Arial"/>
              </a:rPr>
              <a:t>En la Entrega Continua (Continuous Delivery), todos los cambios en el código solo se implementan en un entorno de prueba. En la Implementación Continua las revisiones se implementan en un entorno de producción. </a:t>
            </a:r>
            <a:endParaRPr sz="1100">
              <a:latin typeface="Arial"/>
              <a:ea typeface="Arial"/>
              <a:cs typeface="Arial"/>
              <a:sym typeface="Arial"/>
            </a:endParaRPr>
          </a:p>
          <a:p>
            <a:pPr indent="0" lvl="0" marL="1828800" rtl="0" algn="l">
              <a:lnSpc>
                <a:spcPct val="115000"/>
              </a:lnSpc>
              <a:spcBef>
                <a:spcPts val="0"/>
              </a:spcBef>
              <a:spcAft>
                <a:spcPts val="0"/>
              </a:spcAft>
              <a:buNone/>
            </a:pPr>
            <a:r>
              <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AutoNum type="alphaLcPeriod"/>
            </a:pPr>
            <a:r>
              <a:rPr lang="es-CO" sz="1100">
                <a:latin typeface="Arial"/>
                <a:ea typeface="Arial"/>
                <a:cs typeface="Arial"/>
                <a:sym typeface="Arial"/>
              </a:rPr>
              <a:t>La Entrega Continua (Continuous Delivery), es una práctica de desarrollo de software donde los cambios de código son construidos, probados y preparados automáticamente para su salida a producción y esta debe estar aprobada por el Product Owner. </a:t>
            </a:r>
            <a:endParaRPr sz="1100">
              <a:latin typeface="Arial"/>
              <a:ea typeface="Arial"/>
              <a:cs typeface="Arial"/>
              <a:sym typeface="Arial"/>
            </a:endParaRPr>
          </a:p>
          <a:p>
            <a:pPr indent="0" lvl="0" marL="1828800" rtl="0" algn="l">
              <a:lnSpc>
                <a:spcPct val="115000"/>
              </a:lnSpc>
              <a:spcBef>
                <a:spcPts val="0"/>
              </a:spcBef>
              <a:spcAft>
                <a:spcPts val="0"/>
              </a:spcAft>
              <a:buNone/>
            </a:pPr>
            <a:r>
              <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AutoNum type="alphaLcPeriod"/>
            </a:pPr>
            <a:r>
              <a:rPr lang="es-CO" sz="1100">
                <a:latin typeface="Arial"/>
                <a:ea typeface="Arial"/>
                <a:cs typeface="Arial"/>
                <a:sym typeface="Arial"/>
              </a:rPr>
              <a:t>Para que exista Implementación Continua(Continuous Deployment), antes debe haber Entrega Continua(Continuous Delivery), y en cualquiera de los casos debe haber una buena Integración Continua(Continuous Integration).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AutoNum type="alphaLcPeriod"/>
            </a:pPr>
            <a:r>
              <a:rPr lang="es-CO" sz="1100">
                <a:latin typeface="Arial"/>
                <a:ea typeface="Arial"/>
                <a:cs typeface="Arial"/>
                <a:sym typeface="Arial"/>
              </a:rPr>
              <a:t>Entrega Continua (Continuous Delivery), es una práctica fundamental recomendada de DevOps en la que los desarrolladores fusionan con frecuencia los cambios de código en un repositorio central donde se ejecutan compilaciones y pruebas automatizadas. </a:t>
            </a:r>
            <a:endParaRPr sz="1100">
              <a:latin typeface="Arial"/>
              <a:ea typeface="Arial"/>
              <a:cs typeface="Arial"/>
              <a:sym typeface="Arial"/>
            </a:endParaRPr>
          </a:p>
          <a:p>
            <a:pPr indent="0" lvl="0" marL="1828800" rtl="0" algn="l">
              <a:lnSpc>
                <a:spcPct val="115000"/>
              </a:lnSpc>
              <a:spcBef>
                <a:spcPts val="0"/>
              </a:spcBef>
              <a:spcAft>
                <a:spcPts val="0"/>
              </a:spcAft>
              <a:buNone/>
            </a:pPr>
            <a:r>
              <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AutoNum type="alphaLcPeriod"/>
            </a:pPr>
            <a:r>
              <a:rPr lang="es-CO" sz="1100">
                <a:latin typeface="Arial"/>
                <a:ea typeface="Arial"/>
                <a:cs typeface="Arial"/>
                <a:sym typeface="Arial"/>
              </a:rPr>
              <a:t>En la Implementación Continua(Continuous Deployment), la premisa es ir liberando gradualmente, y si algún usuario tiene algún problema, entonces se hace rollback y el feedback llega al equipo desarrollador para que corrija el problema</a:t>
            </a:r>
            <a:endParaRPr sz="1100">
              <a:solidFill>
                <a:srgbClr val="333333"/>
              </a:solidFill>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126f56f43e5_0_49"/>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a:t>
            </a:r>
            <a:endParaRPr/>
          </a:p>
        </p:txBody>
      </p:sp>
      <p:sp>
        <p:nvSpPr>
          <p:cNvPr id="430" name="Google Shape;430;g126f56f43e5_0_49"/>
          <p:cNvSpPr txBox="1"/>
          <p:nvPr>
            <p:ph idx="1" type="body"/>
          </p:nvPr>
        </p:nvSpPr>
        <p:spPr>
          <a:xfrm>
            <a:off x="319625" y="688259"/>
            <a:ext cx="8430600" cy="7269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sz="1100">
                <a:latin typeface="Arial"/>
                <a:ea typeface="Arial"/>
                <a:cs typeface="Arial"/>
                <a:sym typeface="Arial"/>
              </a:rPr>
              <a:t>¿Cuál tipo de estrategias de despliegue de aplicaciones utilizadas en DevOps es </a:t>
            </a:r>
            <a:r>
              <a:rPr lang="es-CO" sz="1100">
                <a:latin typeface="Arial"/>
                <a:ea typeface="Arial"/>
                <a:cs typeface="Arial"/>
                <a:sym typeface="Arial"/>
              </a:rPr>
              <a:t>válida</a:t>
            </a:r>
            <a:r>
              <a:rPr lang="es-CO"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0"/>
              </a:spcBef>
              <a:spcAft>
                <a:spcPts val="0"/>
              </a:spcAft>
              <a:buNone/>
            </a:pPr>
            <a:r>
              <a:rPr lang="es-CO" sz="1100">
                <a:latin typeface="Arial"/>
                <a:ea typeface="Arial"/>
                <a:cs typeface="Arial"/>
                <a:sym typeface="Arial"/>
              </a:rPr>
              <a:t>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Blue/Green.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Canary.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Rolling.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Recreate.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Todas las anteriores.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Ninguna de las anteriores. </a:t>
            </a:r>
            <a:endParaRPr sz="1100">
              <a:solidFill>
                <a:srgbClr val="333333"/>
              </a:solidFill>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p:txBody>
      </p:sp>
      <p:pic>
        <p:nvPicPr>
          <p:cNvPr id="431" name="Google Shape;431;g126f56f43e5_0_49"/>
          <p:cNvPicPr preferRelativeResize="0"/>
          <p:nvPr/>
        </p:nvPicPr>
        <p:blipFill>
          <a:blip r:embed="rId3">
            <a:alphaModFix/>
          </a:blip>
          <a:stretch>
            <a:fillRect/>
          </a:stretch>
        </p:blipFill>
        <p:spPr>
          <a:xfrm>
            <a:off x="3105925" y="1245050"/>
            <a:ext cx="5694150" cy="320296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126f56f43e5_0_64"/>
          <p:cNvSpPr txBox="1"/>
          <p:nvPr>
            <p:ph type="ctrTitle"/>
          </p:nvPr>
        </p:nvSpPr>
        <p:spPr>
          <a:xfrm>
            <a:off x="656549" y="2919475"/>
            <a:ext cx="2441700" cy="110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 Avanzadas</a:t>
            </a:r>
            <a:endParaRPr/>
          </a:p>
          <a:p>
            <a:pPr indent="0" lvl="0" marL="0" rtl="0" algn="l">
              <a:spcBef>
                <a:spcPts val="0"/>
              </a:spcBef>
              <a:spcAft>
                <a:spcPts val="0"/>
              </a:spcAft>
              <a:buNone/>
            </a:pPr>
            <a:r>
              <a:rPr lang="es-CO"/>
              <a:t>Ejemplo</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126f56f43e5_0_98"/>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 Avanzadas</a:t>
            </a:r>
            <a:endParaRPr/>
          </a:p>
        </p:txBody>
      </p:sp>
      <p:sp>
        <p:nvSpPr>
          <p:cNvPr id="444" name="Google Shape;444;g126f56f43e5_0_98"/>
          <p:cNvSpPr txBox="1"/>
          <p:nvPr>
            <p:ph idx="1" type="body"/>
          </p:nvPr>
        </p:nvSpPr>
        <p:spPr>
          <a:xfrm>
            <a:off x="319625" y="688285"/>
            <a:ext cx="8430600" cy="3924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sz="1100">
                <a:latin typeface="Arial"/>
                <a:ea typeface="Arial"/>
                <a:cs typeface="Arial"/>
                <a:sym typeface="Arial"/>
              </a:rPr>
              <a:t>¿Cuáles son las ramas bajo un flujo de gitflow que representan los ambientes en los cuales podemos desplegar nuestros artefactos? // 71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Pruebas, release y deploy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Develop, release y master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Develop, certi y master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Pruebas, release y producción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lang="es-CO" sz="1100">
                <a:latin typeface="Arial"/>
                <a:ea typeface="Arial"/>
                <a:cs typeface="Arial"/>
                <a:sym typeface="Arial"/>
              </a:rPr>
              <a:t>Un compañero ha ingresado recientemente al equipo y tiene dudas de cuál seria el pool de agentes a configurar en el stage de creación de orden de cambio. ¿Cuál de los siguientes pools de agentes podría usar? // 75</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Build</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DevOps-PDN.</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Release.</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DevOps Windows-PDN.</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Create OC</a:t>
            </a:r>
            <a:endParaRPr sz="1100">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126f56f43e5_0_69"/>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 Avanzadas</a:t>
            </a:r>
            <a:endParaRPr/>
          </a:p>
        </p:txBody>
      </p:sp>
      <p:sp>
        <p:nvSpPr>
          <p:cNvPr id="451" name="Google Shape;451;g126f56f43e5_0_69"/>
          <p:cNvSpPr txBox="1"/>
          <p:nvPr>
            <p:ph idx="1" type="body"/>
          </p:nvPr>
        </p:nvSpPr>
        <p:spPr>
          <a:xfrm>
            <a:off x="319625" y="688285"/>
            <a:ext cx="8430600" cy="3924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sz="1100">
                <a:latin typeface="Arial"/>
                <a:ea typeface="Arial"/>
                <a:cs typeface="Arial"/>
                <a:sym typeface="Arial"/>
              </a:rPr>
              <a:t>¿Cuál de las siguientes afirmación es la acertada con respecto al continuos Deployment y las buenas </a:t>
            </a:r>
            <a:r>
              <a:rPr lang="es-CO" sz="1100">
                <a:latin typeface="Arial"/>
                <a:ea typeface="Arial"/>
                <a:cs typeface="Arial"/>
                <a:sym typeface="Arial"/>
              </a:rPr>
              <a:t>prácticas</a:t>
            </a:r>
            <a:r>
              <a:rPr lang="es-CO" sz="1100">
                <a:latin typeface="Arial"/>
                <a:ea typeface="Arial"/>
                <a:cs typeface="Arial"/>
                <a:sym typeface="Arial"/>
              </a:rPr>
              <a:t>? // 76</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Los despliegues a ambientes productivos deben realizarse solo en sistemas operativos Linux.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Los pipeline deben tener un promedio de ejecución de 5 a 10 minutos.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Se deben realizar análisis de seguridad en todos los stage del pipeline de release para evitar la fuga de información.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Tanto las recetas de despliegue y los ambientes deben estar homologados para contar con despliegues predecibles, mantenibles y repetibles. </a:t>
            </a:r>
            <a:endParaRPr sz="1100">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126f56f43e5_0_104"/>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 Avanzadas</a:t>
            </a:r>
            <a:endParaRPr/>
          </a:p>
        </p:txBody>
      </p:sp>
      <p:sp>
        <p:nvSpPr>
          <p:cNvPr id="458" name="Google Shape;458;g126f56f43e5_0_104"/>
          <p:cNvSpPr txBox="1"/>
          <p:nvPr>
            <p:ph idx="1" type="body"/>
          </p:nvPr>
        </p:nvSpPr>
        <p:spPr>
          <a:xfrm>
            <a:off x="319625" y="688282"/>
            <a:ext cx="8430600" cy="12573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s-CO" sz="1100">
                <a:solidFill>
                  <a:srgbClr val="333333"/>
                </a:solidFill>
                <a:highlight>
                  <a:srgbClr val="FFFFFF"/>
                </a:highlight>
                <a:latin typeface="Arial"/>
                <a:ea typeface="Arial"/>
                <a:cs typeface="Arial"/>
                <a:sym typeface="Arial"/>
              </a:rPr>
              <a:t>Para una estrategia de despliegue de scripts de base de datos es necesario seleccionar la herramienta correcta. ¿Cuál de las siguientes es la adecuada para realizar un despliegue de scripts a base de datos? // 80</a:t>
            </a:r>
            <a:endParaRPr sz="1100">
              <a:solidFill>
                <a:srgbClr val="333333"/>
              </a:solidFill>
              <a:highlight>
                <a:srgbClr val="FFFFFF"/>
              </a:highlight>
              <a:latin typeface="Arial"/>
              <a:ea typeface="Arial"/>
              <a:cs typeface="Arial"/>
              <a:sym typeface="Arial"/>
            </a:endParaRPr>
          </a:p>
          <a:p>
            <a:pPr indent="0" lvl="0" marL="0" rtl="0" algn="l">
              <a:lnSpc>
                <a:spcPct val="115000"/>
              </a:lnSpc>
              <a:spcBef>
                <a:spcPts val="1000"/>
              </a:spcBef>
              <a:spcAft>
                <a:spcPts val="0"/>
              </a:spcAft>
              <a:buNone/>
            </a:pPr>
            <a:r>
              <a:t/>
            </a:r>
            <a:endParaRPr sz="400">
              <a:solidFill>
                <a:srgbClr val="333333"/>
              </a:solidFill>
              <a:highlight>
                <a:srgbClr val="FFFFFF"/>
              </a:highlight>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Ansible.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Liquibase.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AWS CloudFormation.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Kubernetes.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p:txBody>
      </p:sp>
      <p:sp>
        <p:nvSpPr>
          <p:cNvPr id="459" name="Google Shape;459;g126f56f43e5_0_104"/>
          <p:cNvSpPr txBox="1"/>
          <p:nvPr/>
        </p:nvSpPr>
        <p:spPr>
          <a:xfrm>
            <a:off x="1642950" y="2370075"/>
            <a:ext cx="5858100" cy="1716900"/>
          </a:xfrm>
          <a:prstGeom prst="rect">
            <a:avLst/>
          </a:prstGeom>
          <a:solidFill>
            <a:srgbClr val="9FC5E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CO" sz="1100">
                <a:solidFill>
                  <a:srgbClr val="202124"/>
                </a:solidFill>
                <a:latin typeface="Comfortaa"/>
                <a:ea typeface="Comfortaa"/>
                <a:cs typeface="Comfortaa"/>
                <a:sym typeface="Comfortaa"/>
              </a:rPr>
              <a:t>Database source control Works With You Supports code branching and merging:</a:t>
            </a:r>
            <a:br>
              <a:rPr lang="es-CO" sz="1100">
                <a:solidFill>
                  <a:srgbClr val="202124"/>
                </a:solidFill>
                <a:latin typeface="Comfortaa"/>
                <a:ea typeface="Comfortaa"/>
                <a:cs typeface="Comfortaa"/>
                <a:sym typeface="Comfortaa"/>
              </a:rPr>
            </a:br>
            <a:r>
              <a:rPr lang="es-CO" sz="1100">
                <a:solidFill>
                  <a:srgbClr val="202124"/>
                </a:solidFill>
                <a:latin typeface="Comfortaa"/>
                <a:ea typeface="Comfortaa"/>
                <a:cs typeface="Comfortaa"/>
                <a:sym typeface="Comfortaa"/>
              </a:rPr>
              <a:t>Liquibase</a:t>
            </a:r>
            <a:br>
              <a:rPr lang="es-CO" sz="1100">
                <a:solidFill>
                  <a:srgbClr val="202124"/>
                </a:solidFill>
                <a:latin typeface="Comfortaa"/>
                <a:ea typeface="Comfortaa"/>
                <a:cs typeface="Comfortaa"/>
                <a:sym typeface="Comfortaa"/>
              </a:rPr>
            </a:br>
            <a:r>
              <a:rPr lang="es-CO" sz="1100">
                <a:solidFill>
                  <a:srgbClr val="202124"/>
                </a:solidFill>
                <a:latin typeface="Comfortaa"/>
                <a:ea typeface="Comfortaa"/>
                <a:cs typeface="Comfortaa"/>
                <a:sym typeface="Comfortaa"/>
              </a:rPr>
              <a:t>flyway, which is both free and Open Source.</a:t>
            </a:r>
            <a:endParaRPr sz="11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rPr lang="es-CO" sz="1100">
                <a:solidFill>
                  <a:srgbClr val="202124"/>
                </a:solidFill>
                <a:latin typeface="Comfortaa"/>
                <a:ea typeface="Comfortaa"/>
                <a:cs typeface="Comfortaa"/>
                <a:sym typeface="Comfortaa"/>
              </a:rPr>
              <a:t>Bytebase (Free, Open Source), </a:t>
            </a:r>
            <a:endParaRPr sz="11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rPr lang="es-CO" sz="1100">
                <a:solidFill>
                  <a:srgbClr val="202124"/>
                </a:solidFill>
                <a:latin typeface="Comfortaa"/>
                <a:ea typeface="Comfortaa"/>
                <a:cs typeface="Comfortaa"/>
                <a:sym typeface="Comfortaa"/>
              </a:rPr>
              <a:t>Evolve (database migration) (Free, Open Source), </a:t>
            </a:r>
            <a:endParaRPr sz="11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rPr lang="es-CO" sz="1100">
                <a:solidFill>
                  <a:srgbClr val="202124"/>
                </a:solidFill>
                <a:latin typeface="Comfortaa"/>
                <a:ea typeface="Comfortaa"/>
                <a:cs typeface="Comfortaa"/>
                <a:sym typeface="Comfortaa"/>
              </a:rPr>
              <a:t>yuniql (Free, Open Source)  </a:t>
            </a:r>
            <a:endParaRPr sz="11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rPr lang="es-CO" sz="1100">
                <a:solidFill>
                  <a:srgbClr val="202124"/>
                </a:solidFill>
                <a:latin typeface="Comfortaa"/>
                <a:ea typeface="Comfortaa"/>
                <a:cs typeface="Comfortaa"/>
                <a:sym typeface="Comfortaa"/>
              </a:rPr>
              <a:t>DbPatch (Free, Open Source)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12796f984ed_1_0"/>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CI (</a:t>
            </a:r>
            <a:r>
              <a:rPr lang="es-CO"/>
              <a:t>Continuous</a:t>
            </a:r>
            <a:r>
              <a:rPr lang="es-CO"/>
              <a:t> Integration)</a:t>
            </a:r>
            <a:endParaRPr/>
          </a:p>
        </p:txBody>
      </p:sp>
      <p:sp>
        <p:nvSpPr>
          <p:cNvPr id="116" name="Google Shape;116;g12796f984ed_1_0"/>
          <p:cNvSpPr txBox="1"/>
          <p:nvPr>
            <p:ph idx="1" type="body"/>
          </p:nvPr>
        </p:nvSpPr>
        <p:spPr>
          <a:xfrm>
            <a:off x="249375" y="651234"/>
            <a:ext cx="8430600" cy="41682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Clr>
                <a:schemeClr val="dk1"/>
              </a:buClr>
              <a:buSzPts val="1100"/>
              <a:buFont typeface="Arial"/>
              <a:buNone/>
            </a:pPr>
            <a:r>
              <a:t/>
            </a:r>
            <a:endParaRPr/>
          </a:p>
          <a:p>
            <a:pPr indent="0" lvl="0" marL="0" rtl="0" algn="l">
              <a:spcBef>
                <a:spcPts val="480"/>
              </a:spcBef>
              <a:spcAft>
                <a:spcPts val="0"/>
              </a:spcAft>
              <a:buClr>
                <a:schemeClr val="dk1"/>
              </a:buClr>
              <a:buSzPts val="1100"/>
              <a:buFont typeface="Arial"/>
              <a:buNone/>
            </a:pPr>
            <a:r>
              <a:rPr lang="es-CO" sz="2200"/>
              <a:t>La integración continua es un proceso automatizado de ejecución de pruebas y fusión de código desencadenado por una </a:t>
            </a:r>
            <a:r>
              <a:rPr lang="es-CO" sz="2200"/>
              <a:t>acción</a:t>
            </a:r>
            <a:r>
              <a:rPr lang="es-CO" sz="2200"/>
              <a:t> en concreto.</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rPr lang="es-CO" sz="2200"/>
              <a:t>Ej: Al realizar un push sobre una rama, se desencadena un proceso </a:t>
            </a:r>
            <a:r>
              <a:rPr lang="es-CO" sz="2200"/>
              <a:t>automático</a:t>
            </a:r>
            <a:r>
              <a:rPr lang="es-CO" sz="2200"/>
              <a:t> que ejecuta las pruebas pre-programadas del código, y una vez superadas, se realiza la fusión del </a:t>
            </a:r>
            <a:r>
              <a:rPr lang="es-CO" sz="2200"/>
              <a:t>código</a:t>
            </a:r>
            <a:r>
              <a:rPr lang="es-CO" sz="2200"/>
              <a:t> con dicha rama. </a:t>
            </a:r>
            <a:endParaRPr sz="2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126f56f43e5_0_112"/>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 Avanzadas</a:t>
            </a:r>
            <a:endParaRPr/>
          </a:p>
        </p:txBody>
      </p:sp>
      <p:sp>
        <p:nvSpPr>
          <p:cNvPr id="466" name="Google Shape;466;g126f56f43e5_0_112"/>
          <p:cNvSpPr txBox="1"/>
          <p:nvPr>
            <p:ph idx="1" type="body"/>
          </p:nvPr>
        </p:nvSpPr>
        <p:spPr>
          <a:xfrm>
            <a:off x="319625" y="688275"/>
            <a:ext cx="8430600" cy="28563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s-CO" sz="1100">
                <a:solidFill>
                  <a:srgbClr val="333333"/>
                </a:solidFill>
                <a:highlight>
                  <a:srgbClr val="FFFFFF"/>
                </a:highlight>
                <a:latin typeface="Arial"/>
                <a:ea typeface="Arial"/>
                <a:cs typeface="Arial"/>
                <a:sym typeface="Arial"/>
              </a:rPr>
              <a:t>Usted ha sido asignado para el diseño y construcción de un pipeline de release para realizar despliegues a producción. ¿Cuáles de los siguientes stage deben configurarse? // 85</a:t>
            </a:r>
            <a:endParaRPr sz="1100">
              <a:solidFill>
                <a:srgbClr val="333333"/>
              </a:solidFill>
              <a:highlight>
                <a:srgbClr val="FFFFFF"/>
              </a:highlight>
              <a:latin typeface="Arial"/>
              <a:ea typeface="Arial"/>
              <a:cs typeface="Arial"/>
              <a:sym typeface="Arial"/>
            </a:endParaRPr>
          </a:p>
          <a:p>
            <a:pPr indent="-298450" lvl="1" marL="914400" rtl="0" algn="l">
              <a:lnSpc>
                <a:spcPct val="115000"/>
              </a:lnSpc>
              <a:spcBef>
                <a:spcPts val="1000"/>
              </a:spcBef>
              <a:spcAft>
                <a:spcPts val="0"/>
              </a:spcAft>
              <a:buClr>
                <a:srgbClr val="333333"/>
              </a:buClr>
              <a:buSzPts val="1100"/>
              <a:buAutoNum type="alphaLcPeriod"/>
            </a:pPr>
            <a:r>
              <a:rPr lang="es-CO" sz="1100">
                <a:solidFill>
                  <a:srgbClr val="333333"/>
                </a:solidFill>
                <a:highlight>
                  <a:srgbClr val="FFFFFF"/>
                </a:highlight>
                <a:latin typeface="Arial"/>
                <a:ea typeface="Arial"/>
                <a:cs typeface="Arial"/>
                <a:sym typeface="Arial"/>
              </a:rPr>
              <a:t>Create OC, Deploy PROD, Smoke Test, Rollback, Smoke Test Rollback</a:t>
            </a:r>
            <a:endParaRPr sz="1100">
              <a:solidFill>
                <a:srgbClr val="333333"/>
              </a:solidFill>
              <a:highlight>
                <a:srgbClr val="FFFFFF"/>
              </a:highlight>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solidFill>
                  <a:srgbClr val="333333"/>
                </a:solidFill>
                <a:highlight>
                  <a:srgbClr val="FFFFFF"/>
                </a:highlight>
                <a:latin typeface="Arial"/>
                <a:ea typeface="Arial"/>
                <a:cs typeface="Arial"/>
                <a:sym typeface="Arial"/>
              </a:rPr>
              <a:t>Deploy PDN. Smoke Test, User Validation, Rollback, Smoke Test Rollback</a:t>
            </a:r>
            <a:endParaRPr sz="1100">
              <a:solidFill>
                <a:srgbClr val="333333"/>
              </a:solidFill>
              <a:highlight>
                <a:srgbClr val="FFFFFF"/>
              </a:highlight>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solidFill>
                  <a:srgbClr val="333333"/>
                </a:solidFill>
                <a:latin typeface="Arial"/>
                <a:ea typeface="Arial"/>
                <a:cs typeface="Arial"/>
                <a:sym typeface="Arial"/>
              </a:rPr>
              <a:t>Create OC, Deploy, Smoke Test, User Validation, Rollback, Smoke Test Rollback</a:t>
            </a:r>
            <a:endParaRPr sz="1100">
              <a:solidFill>
                <a:srgbClr val="333333"/>
              </a:solidFill>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solidFill>
                  <a:srgbClr val="333333"/>
                </a:solidFill>
                <a:highlight>
                  <a:srgbClr val="FFFFFF"/>
                </a:highlight>
                <a:latin typeface="Arial"/>
                <a:ea typeface="Arial"/>
                <a:cs typeface="Arial"/>
                <a:sym typeface="Arial"/>
              </a:rPr>
              <a:t>Create OC, Deploy PROD,. Smoke Test, User Validation, Rollback PROD.</a:t>
            </a:r>
            <a:endParaRPr sz="1100">
              <a:solidFill>
                <a:srgbClr val="333333"/>
              </a:solidFill>
              <a:highlight>
                <a:srgbClr val="FFFFFF"/>
              </a:highlight>
              <a:latin typeface="Arial"/>
              <a:ea typeface="Arial"/>
              <a:cs typeface="Arial"/>
              <a:sym typeface="Arial"/>
            </a:endParaRPr>
          </a:p>
          <a:p>
            <a:pPr indent="0" lvl="0" marL="0" rtl="0" algn="l">
              <a:lnSpc>
                <a:spcPct val="115000"/>
              </a:lnSpc>
              <a:spcBef>
                <a:spcPts val="1000"/>
              </a:spcBef>
              <a:spcAft>
                <a:spcPts val="0"/>
              </a:spcAft>
              <a:buNone/>
            </a:pPr>
            <a:r>
              <a:rPr lang="es-CO" sz="1100">
                <a:solidFill>
                  <a:srgbClr val="333333"/>
                </a:solidFill>
                <a:highlight>
                  <a:srgbClr val="FFFFFF"/>
                </a:highlight>
                <a:latin typeface="Arial"/>
                <a:ea typeface="Arial"/>
                <a:cs typeface="Arial"/>
                <a:sym typeface="Arial"/>
              </a:rPr>
              <a:t>¿Qué es una estrategia de branching en los repositorio de Git? // 87</a:t>
            </a:r>
            <a:endParaRPr sz="1100">
              <a:solidFill>
                <a:srgbClr val="333333"/>
              </a:solidFill>
              <a:highlight>
                <a:srgbClr val="FFFFFF"/>
              </a:highlight>
              <a:latin typeface="Arial"/>
              <a:ea typeface="Arial"/>
              <a:cs typeface="Arial"/>
              <a:sym typeface="Arial"/>
            </a:endParaRPr>
          </a:p>
          <a:p>
            <a:pPr indent="0" lvl="0" marL="0" rtl="0" algn="l">
              <a:lnSpc>
                <a:spcPct val="115000"/>
              </a:lnSpc>
              <a:spcBef>
                <a:spcPts val="1000"/>
              </a:spcBef>
              <a:spcAft>
                <a:spcPts val="0"/>
              </a:spcAft>
              <a:buNone/>
            </a:pPr>
            <a:r>
              <a:t/>
            </a:r>
            <a:endParaRPr sz="100">
              <a:solidFill>
                <a:srgbClr val="333333"/>
              </a:solidFill>
              <a:highlight>
                <a:srgbClr val="FFFFFF"/>
              </a:highlight>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Son los trigger automáticos para la ejecución del pipeline cuando se realiza un nuevo commit.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Es una serie de reglas y estándares de nombramiento para el uso de las ramas y las integraciones del código fuente en el repositorio.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Son las políticas que valida los commit para cumplir con la calidad del código en los repositorios.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Es la definición de los tipos y tamaños de los archivos en los repositorios. </a:t>
            </a:r>
            <a:endParaRPr sz="1100">
              <a:solidFill>
                <a:srgbClr val="333333"/>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p:txBody>
      </p:sp>
      <p:sp>
        <p:nvSpPr>
          <p:cNvPr id="467" name="Google Shape;467;g126f56f43e5_0_112"/>
          <p:cNvSpPr txBox="1"/>
          <p:nvPr/>
        </p:nvSpPr>
        <p:spPr>
          <a:xfrm>
            <a:off x="1616925" y="3544575"/>
            <a:ext cx="5702400" cy="938100"/>
          </a:xfrm>
          <a:prstGeom prst="rect">
            <a:avLst/>
          </a:prstGeom>
          <a:solidFill>
            <a:srgbClr val="9FC5E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CO" sz="1100">
                <a:solidFill>
                  <a:srgbClr val="202124"/>
                </a:solidFill>
                <a:latin typeface="Comfortaa"/>
                <a:ea typeface="Comfortaa"/>
                <a:cs typeface="Comfortaa"/>
                <a:sym typeface="Comfortaa"/>
              </a:rPr>
              <a:t>Qué es un estrategia en git?</a:t>
            </a:r>
            <a:endParaRPr sz="11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rPr lang="es-CO" sz="1100">
                <a:solidFill>
                  <a:srgbClr val="202124"/>
                </a:solidFill>
                <a:latin typeface="Comfortaa"/>
                <a:ea typeface="Comfortaa"/>
                <a:cs typeface="Comfortaa"/>
                <a:sym typeface="Comfortaa"/>
              </a:rPr>
              <a:t>Es la manera en la que se administran los branches y releases, en otras palabras </a:t>
            </a:r>
            <a:r>
              <a:rPr lang="es-CO" sz="1100">
                <a:solidFill>
                  <a:srgbClr val="202124"/>
                </a:solidFill>
                <a:latin typeface="Comfortaa"/>
                <a:ea typeface="Comfortaa"/>
                <a:cs typeface="Comfortaa"/>
                <a:sym typeface="Comfortaa"/>
              </a:rPr>
              <a:t>cómo</a:t>
            </a:r>
            <a:r>
              <a:rPr lang="es-CO" sz="1100">
                <a:solidFill>
                  <a:srgbClr val="202124"/>
                </a:solidFill>
                <a:latin typeface="Comfortaa"/>
                <a:ea typeface="Comfortaa"/>
                <a:cs typeface="Comfortaa"/>
                <a:sym typeface="Comfortaa"/>
              </a:rPr>
              <a:t> se integra y se hace que el código de desarrollo llegue al branch de producción.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126f56f43e5_0_127"/>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 Avanzadas</a:t>
            </a:r>
            <a:endParaRPr/>
          </a:p>
        </p:txBody>
      </p:sp>
      <p:sp>
        <p:nvSpPr>
          <p:cNvPr id="474" name="Google Shape;474;g126f56f43e5_0_127"/>
          <p:cNvSpPr txBox="1"/>
          <p:nvPr>
            <p:ph idx="1" type="body"/>
          </p:nvPr>
        </p:nvSpPr>
        <p:spPr>
          <a:xfrm>
            <a:off x="319625" y="688275"/>
            <a:ext cx="8430600" cy="38751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s-CO" sz="1100">
                <a:solidFill>
                  <a:srgbClr val="333333"/>
                </a:solidFill>
                <a:highlight>
                  <a:srgbClr val="FFFFFF"/>
                </a:highlight>
                <a:latin typeface="Arial"/>
                <a:ea typeface="Arial"/>
                <a:cs typeface="Arial"/>
                <a:sym typeface="Arial"/>
              </a:rPr>
              <a:t>¿Cuál es la herramienta para gestionar las dependencias externas como librerías y que además permite la publicación y distribución de los binarios? // 88</a:t>
            </a:r>
            <a:endParaRPr sz="1100">
              <a:solidFill>
                <a:srgbClr val="333333"/>
              </a:solidFill>
              <a:highlight>
                <a:srgbClr val="FFFFFF"/>
              </a:highlight>
              <a:latin typeface="Arial"/>
              <a:ea typeface="Arial"/>
              <a:cs typeface="Arial"/>
              <a:sym typeface="Arial"/>
            </a:endParaRPr>
          </a:p>
          <a:p>
            <a:pPr indent="0" lvl="0" marL="0" rtl="0" algn="l">
              <a:lnSpc>
                <a:spcPct val="115000"/>
              </a:lnSpc>
              <a:spcBef>
                <a:spcPts val="1000"/>
              </a:spcBef>
              <a:spcAft>
                <a:spcPts val="0"/>
              </a:spcAft>
              <a:buNone/>
            </a:pPr>
            <a:r>
              <a:t/>
            </a:r>
            <a:endParaRPr sz="100">
              <a:solidFill>
                <a:srgbClr val="333333"/>
              </a:solidFill>
              <a:highlight>
                <a:srgbClr val="FFFFFF"/>
              </a:highlight>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Gradle.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Sonarqube.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Artifactory.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Ansible. </a:t>
            </a:r>
            <a:endParaRPr sz="1100">
              <a:solidFill>
                <a:srgbClr val="333333"/>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lang="es-CO" sz="1100">
                <a:latin typeface="Arial"/>
                <a:ea typeface="Arial"/>
                <a:cs typeface="Arial"/>
                <a:sym typeface="Arial"/>
              </a:rPr>
              <a:t>¿Cuáles de los siguiente son los principales flujos de trabajo que se pueden utilizar en los repositorios de Git definidos como estándares para la organización?. Seleccione tantos como considere. // 89</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GitFlow.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Branch WorkFlow.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Centralized Workflow.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Trunk Based Development. </a:t>
            </a:r>
            <a:endParaRPr sz="1100">
              <a:latin typeface="Arial"/>
              <a:ea typeface="Arial"/>
              <a:cs typeface="Arial"/>
              <a:sym typeface="Arial"/>
            </a:endParaRPr>
          </a:p>
        </p:txBody>
      </p:sp>
      <p:sp>
        <p:nvSpPr>
          <p:cNvPr id="475" name="Google Shape;475;g126f56f43e5_0_127"/>
          <p:cNvSpPr txBox="1"/>
          <p:nvPr/>
        </p:nvSpPr>
        <p:spPr>
          <a:xfrm>
            <a:off x="2984475" y="1089575"/>
            <a:ext cx="5702400" cy="1522200"/>
          </a:xfrm>
          <a:prstGeom prst="rect">
            <a:avLst/>
          </a:prstGeom>
          <a:solidFill>
            <a:srgbClr val="9FC5E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CO" sz="1100">
                <a:solidFill>
                  <a:srgbClr val="202124"/>
                </a:solidFill>
                <a:latin typeface="Comfortaa"/>
                <a:ea typeface="Comfortaa"/>
                <a:cs typeface="Comfortaa"/>
                <a:sym typeface="Comfortaa"/>
              </a:rPr>
              <a:t>Binary artifact repository managers are software systems that manage, version, and store binary artifacts. Examples of such repository managers are JFrog Artifactory, and Sonatype Nexus.</a:t>
            </a:r>
            <a:endParaRPr sz="11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rPr lang="es-CO" sz="1100" u="sng">
                <a:solidFill>
                  <a:srgbClr val="202124"/>
                </a:solidFill>
                <a:latin typeface="Comfortaa"/>
                <a:ea typeface="Comfortaa"/>
                <a:cs typeface="Comfortaa"/>
                <a:sym typeface="Comfortaa"/>
              </a:rPr>
              <a:t>JFrog </a:t>
            </a:r>
            <a:r>
              <a:rPr b="1" lang="es-CO" sz="1100" u="sng">
                <a:solidFill>
                  <a:srgbClr val="202124"/>
                </a:solidFill>
                <a:latin typeface="Comfortaa"/>
                <a:ea typeface="Comfortaa"/>
                <a:cs typeface="Comfortaa"/>
                <a:sym typeface="Comfortaa"/>
              </a:rPr>
              <a:t>Artifactory</a:t>
            </a:r>
            <a:r>
              <a:rPr lang="es-CO" sz="1100" u="sng">
                <a:solidFill>
                  <a:srgbClr val="202124"/>
                </a:solidFill>
                <a:latin typeface="Comfortaa"/>
                <a:ea typeface="Comfortaa"/>
                <a:cs typeface="Comfortaa"/>
                <a:sym typeface="Comfortaa"/>
              </a:rPr>
              <a:t> </a:t>
            </a:r>
            <a:r>
              <a:rPr lang="es-CO" sz="1100">
                <a:solidFill>
                  <a:srgbClr val="202124"/>
                </a:solidFill>
                <a:latin typeface="Comfortaa"/>
                <a:ea typeface="Comfortaa"/>
                <a:cs typeface="Comfortaa"/>
                <a:sym typeface="Comfortaa"/>
              </a:rPr>
              <a:t>is a universal DevOps solution providing end-to-end automation and management of binaries and artifacts through the application delivery process that improves productivity across your development ecosystem</a:t>
            </a:r>
            <a:endParaRPr sz="1100">
              <a:solidFill>
                <a:srgbClr val="202124"/>
              </a:solidFill>
              <a:latin typeface="Comfortaa"/>
              <a:ea typeface="Comfortaa"/>
              <a:cs typeface="Comfortaa"/>
              <a:sym typeface="Comforta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126f56f43e5_0_134"/>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 Avanzadas</a:t>
            </a:r>
            <a:endParaRPr/>
          </a:p>
        </p:txBody>
      </p:sp>
      <p:sp>
        <p:nvSpPr>
          <p:cNvPr id="482" name="Google Shape;482;g126f56f43e5_0_134"/>
          <p:cNvSpPr txBox="1"/>
          <p:nvPr>
            <p:ph idx="1" type="body"/>
          </p:nvPr>
        </p:nvSpPr>
        <p:spPr>
          <a:xfrm>
            <a:off x="319625" y="688275"/>
            <a:ext cx="8430600" cy="38751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sz="1100">
                <a:latin typeface="Arial"/>
                <a:ea typeface="Arial"/>
                <a:cs typeface="Arial"/>
                <a:sym typeface="Arial"/>
              </a:rPr>
              <a:t>Un equipo decide utilizar una estrategia de mono repositorio para una nueva aplicación de pagos virtuales. La aplicación estará compuesta de varios microservicios y una lambda de notificaciones. Según el estándar de nombramiento de la organización, ¿cómo se nombraría el repositorio y los componentes? // 91</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298450" lvl="1" marL="457200" rtl="0" algn="l">
              <a:lnSpc>
                <a:spcPct val="115000"/>
              </a:lnSpc>
              <a:spcBef>
                <a:spcPts val="0"/>
              </a:spcBef>
              <a:spcAft>
                <a:spcPts val="0"/>
              </a:spcAft>
              <a:buClr>
                <a:srgbClr val="333333"/>
              </a:buClr>
              <a:buSzPts val="1100"/>
              <a:buFont typeface="Arial"/>
              <a:buAutoNum type="alphaLcPeriod"/>
            </a:pPr>
            <a:r>
              <a:rPr lang="es-CO" sz="1100">
                <a:latin typeface="Arial"/>
                <a:ea typeface="Arial"/>
                <a:cs typeface="Arial"/>
                <a:sym typeface="Arial"/>
              </a:rPr>
              <a:t>Para el repositorio: Cloud_Nombre Aplicación Para los microservicios y la lambda: &lt;nombre del componente&gt; en minúscula </a:t>
            </a:r>
            <a:endParaRPr sz="1100">
              <a:latin typeface="Arial"/>
              <a:ea typeface="Arial"/>
              <a:cs typeface="Arial"/>
              <a:sym typeface="Arial"/>
            </a:endParaRPr>
          </a:p>
          <a:p>
            <a:pPr indent="0" lvl="0" marL="457200" rtl="0" algn="l">
              <a:lnSpc>
                <a:spcPct val="115000"/>
              </a:lnSpc>
              <a:spcBef>
                <a:spcPts val="0"/>
              </a:spcBef>
              <a:spcAft>
                <a:spcPts val="0"/>
              </a:spcAft>
              <a:buNone/>
            </a:pPr>
            <a:r>
              <a:t/>
            </a:r>
            <a:endParaRPr sz="1100">
              <a:latin typeface="Arial"/>
              <a:ea typeface="Arial"/>
              <a:cs typeface="Arial"/>
              <a:sym typeface="Arial"/>
            </a:endParaRPr>
          </a:p>
          <a:p>
            <a:pPr indent="-298450" lvl="1" marL="457200" rtl="0" algn="l">
              <a:lnSpc>
                <a:spcPct val="115000"/>
              </a:lnSpc>
              <a:spcBef>
                <a:spcPts val="0"/>
              </a:spcBef>
              <a:spcAft>
                <a:spcPts val="0"/>
              </a:spcAft>
              <a:buClr>
                <a:srgbClr val="333333"/>
              </a:buClr>
              <a:buSzPts val="1100"/>
              <a:buFont typeface="Arial"/>
              <a:buAutoNum type="alphaLcPeriod"/>
            </a:pPr>
            <a:r>
              <a:rPr lang="es-CO" sz="1100">
                <a:latin typeface="Arial"/>
                <a:ea typeface="Arial"/>
                <a:cs typeface="Arial"/>
                <a:sym typeface="Arial"/>
              </a:rPr>
              <a:t>Para el repositorio: &lt;código único&gt;_Nombre Aplicación_MR Para los microservicios: ms_&lt;nombre del componente&gt;Para la lambda: &lt;nombre del componente&gt;_Lambda </a:t>
            </a:r>
            <a:endParaRPr sz="1100">
              <a:latin typeface="Arial"/>
              <a:ea typeface="Arial"/>
              <a:cs typeface="Arial"/>
              <a:sym typeface="Arial"/>
            </a:endParaRPr>
          </a:p>
          <a:p>
            <a:pPr indent="0" lvl="0" marL="457200" rtl="0" algn="l">
              <a:lnSpc>
                <a:spcPct val="115000"/>
              </a:lnSpc>
              <a:spcBef>
                <a:spcPts val="0"/>
              </a:spcBef>
              <a:spcAft>
                <a:spcPts val="0"/>
              </a:spcAft>
              <a:buNone/>
            </a:pPr>
            <a:r>
              <a:t/>
            </a:r>
            <a:endParaRPr sz="1100">
              <a:latin typeface="Arial"/>
              <a:ea typeface="Arial"/>
              <a:cs typeface="Arial"/>
              <a:sym typeface="Arial"/>
            </a:endParaRPr>
          </a:p>
          <a:p>
            <a:pPr indent="-298450" lvl="1" marL="457200" rtl="0" algn="l">
              <a:lnSpc>
                <a:spcPct val="115000"/>
              </a:lnSpc>
              <a:spcBef>
                <a:spcPts val="0"/>
              </a:spcBef>
              <a:spcAft>
                <a:spcPts val="0"/>
              </a:spcAft>
              <a:buClr>
                <a:srgbClr val="333333"/>
              </a:buClr>
              <a:buSzPts val="1100"/>
              <a:buFont typeface="Arial"/>
              <a:buAutoNum type="alphaLcPeriod"/>
            </a:pPr>
            <a:r>
              <a:rPr lang="es-CO" sz="1100">
                <a:latin typeface="Arial"/>
                <a:ea typeface="Arial"/>
                <a:cs typeface="Arial"/>
                <a:sym typeface="Arial"/>
              </a:rPr>
              <a:t>Para el repositorio: &lt;código único&gt;_Nombre Aplicación Para los microservicios: ms_&lt;nombre del componente&gt; Para la lambda: lambda_&lt;nombre del componente </a:t>
            </a:r>
            <a:endParaRPr sz="1100">
              <a:latin typeface="Arial"/>
              <a:ea typeface="Arial"/>
              <a:cs typeface="Arial"/>
              <a:sym typeface="Arial"/>
            </a:endParaRPr>
          </a:p>
          <a:p>
            <a:pPr indent="0" lvl="0" marL="457200" rtl="0" algn="l">
              <a:lnSpc>
                <a:spcPct val="115000"/>
              </a:lnSpc>
              <a:spcBef>
                <a:spcPts val="0"/>
              </a:spcBef>
              <a:spcAft>
                <a:spcPts val="0"/>
              </a:spcAft>
              <a:buNone/>
            </a:pPr>
            <a:r>
              <a:t/>
            </a:r>
            <a:endParaRPr sz="1100">
              <a:latin typeface="Arial"/>
              <a:ea typeface="Arial"/>
              <a:cs typeface="Arial"/>
              <a:sym typeface="Arial"/>
            </a:endParaRPr>
          </a:p>
          <a:p>
            <a:pPr indent="-298450" lvl="1" marL="457200" rtl="0" algn="l">
              <a:lnSpc>
                <a:spcPct val="115000"/>
              </a:lnSpc>
              <a:spcBef>
                <a:spcPts val="0"/>
              </a:spcBef>
              <a:spcAft>
                <a:spcPts val="0"/>
              </a:spcAft>
              <a:buClr>
                <a:srgbClr val="333333"/>
              </a:buClr>
              <a:buSzPts val="1100"/>
              <a:buFont typeface="Arial"/>
              <a:buAutoNum type="alphaLcPeriod"/>
            </a:pPr>
            <a:r>
              <a:rPr lang="es-CO" sz="1100">
                <a:latin typeface="Arial"/>
                <a:ea typeface="Arial"/>
                <a:cs typeface="Arial"/>
                <a:sym typeface="Arial"/>
              </a:rPr>
              <a:t>Para el repositorio: &lt;código único&gt;_Nombre Aplicación_MR | Para los microservicios: ms_&lt;hombre del componente&gt; Para la lambda: lambda_&lt;nombre del componente&gt; </a:t>
            </a:r>
            <a:endParaRPr sz="1100">
              <a:latin typeface="Arial"/>
              <a:ea typeface="Arial"/>
              <a:cs typeface="Arial"/>
              <a:sym typeface="Arial"/>
            </a:endParaRPr>
          </a:p>
          <a:p>
            <a:pPr indent="0" lvl="0" marL="457200" rtl="0" algn="l">
              <a:lnSpc>
                <a:spcPct val="115000"/>
              </a:lnSpc>
              <a:spcBef>
                <a:spcPts val="0"/>
              </a:spcBef>
              <a:spcAft>
                <a:spcPts val="0"/>
              </a:spcAft>
              <a:buNone/>
            </a:pPr>
            <a:r>
              <a:t/>
            </a:r>
            <a:endParaRPr sz="1100">
              <a:latin typeface="Arial"/>
              <a:ea typeface="Arial"/>
              <a:cs typeface="Arial"/>
              <a:sym typeface="Arial"/>
            </a:endParaRPr>
          </a:p>
          <a:p>
            <a:pPr indent="-298450" lvl="1" marL="457200" rtl="0" algn="l">
              <a:lnSpc>
                <a:spcPct val="115000"/>
              </a:lnSpc>
              <a:spcBef>
                <a:spcPts val="0"/>
              </a:spcBef>
              <a:spcAft>
                <a:spcPts val="0"/>
              </a:spcAft>
              <a:buClr>
                <a:srgbClr val="333333"/>
              </a:buClr>
              <a:buSzPts val="1100"/>
              <a:buFont typeface="Arial"/>
              <a:buAutoNum type="alphaLcPeriod"/>
            </a:pPr>
            <a:r>
              <a:rPr lang="es-CO" sz="1100">
                <a:latin typeface="Arial"/>
                <a:ea typeface="Arial"/>
                <a:cs typeface="Arial"/>
                <a:sym typeface="Arial"/>
              </a:rPr>
              <a:t>Para el repositorio: &lt;código único&gt;_Nombre Aplicación_MR Para los microservicios: ms_&lt;nombre del componente&gt; Y se crearía otro repositorio para el código de la lambda con el estándar: lambda_&lt;nombre de la aplicación&gt;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126f56f43e5_0_141"/>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 Avanzadas</a:t>
            </a:r>
            <a:endParaRPr/>
          </a:p>
        </p:txBody>
      </p:sp>
      <p:sp>
        <p:nvSpPr>
          <p:cNvPr id="489" name="Google Shape;489;g126f56f43e5_0_141"/>
          <p:cNvSpPr txBox="1"/>
          <p:nvPr>
            <p:ph idx="1" type="body"/>
          </p:nvPr>
        </p:nvSpPr>
        <p:spPr>
          <a:xfrm>
            <a:off x="319625" y="688275"/>
            <a:ext cx="8430600" cy="22479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sz="1100">
                <a:latin typeface="Arial"/>
                <a:ea typeface="Arial"/>
                <a:cs typeface="Arial"/>
                <a:sym typeface="Arial"/>
              </a:rPr>
              <a:t>¿Cuál de las siguientes afirmaciones corresponde a la definición de un repositorio virtual? // 93</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Permiten agrupar un conjunto de repositorios remotos y locales. El objetivo es permitirle al equipo tener un único punto de descarga y publicación de dependencias.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Permiten almacenar las dependencias de cada proyecto o producto. En estos repositorios también se definen los repositorios build (repositorios donde se almacenan los componentes o artefactos compilados, estos se publican desde el pipeline de CD para ser desplegados a través del pipeline de RM), de los cuales el banco posee el código fuente.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Son repositorios que permiten conectarnos a repositorios externos. Estos repositorios por defecto ya se encuentran configurados.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Permiten conectar repositorios externos e internos y las librerías que se cargan a través de ellos quedan publicadas en los repositorios internos de cada tecnología.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p:txBody>
      </p:sp>
      <p:sp>
        <p:nvSpPr>
          <p:cNvPr id="490" name="Google Shape;490;g126f56f43e5_0_141"/>
          <p:cNvSpPr txBox="1"/>
          <p:nvPr/>
        </p:nvSpPr>
        <p:spPr>
          <a:xfrm>
            <a:off x="1720800" y="3311150"/>
            <a:ext cx="5702400" cy="743400"/>
          </a:xfrm>
          <a:prstGeom prst="rect">
            <a:avLst/>
          </a:prstGeom>
          <a:solidFill>
            <a:srgbClr val="9FC5E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CO" sz="1100">
                <a:solidFill>
                  <a:srgbClr val="202124"/>
                </a:solidFill>
                <a:latin typeface="Comfortaa"/>
                <a:ea typeface="Comfortaa"/>
                <a:cs typeface="Comfortaa"/>
                <a:sym typeface="Comfortaa"/>
              </a:rPr>
              <a:t>To simplify access to different repositories, Artifactory allows you to define a virtual repository which is a collection of local, remote and other virtual repositories accessed through a single logical URL.</a:t>
            </a:r>
            <a:endParaRPr sz="1100">
              <a:solidFill>
                <a:srgbClr val="202124"/>
              </a:solidFill>
              <a:latin typeface="Comfortaa"/>
              <a:ea typeface="Comfortaa"/>
              <a:cs typeface="Comfortaa"/>
              <a:sym typeface="Comforta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126f56f43e5_0_149"/>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 Avanzadas</a:t>
            </a:r>
            <a:endParaRPr/>
          </a:p>
        </p:txBody>
      </p:sp>
      <p:sp>
        <p:nvSpPr>
          <p:cNvPr id="497" name="Google Shape;497;g126f56f43e5_0_149"/>
          <p:cNvSpPr txBox="1"/>
          <p:nvPr>
            <p:ph idx="1" type="body"/>
          </p:nvPr>
        </p:nvSpPr>
        <p:spPr>
          <a:xfrm>
            <a:off x="319625" y="688275"/>
            <a:ext cx="8430600" cy="34647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sz="1100">
                <a:latin typeface="Arial"/>
                <a:ea typeface="Arial"/>
                <a:cs typeface="Arial"/>
                <a:sym typeface="Arial"/>
              </a:rPr>
              <a:t>Seleccione cuáles son los tipos de repositorios en ARTIFACTORY avalados y utilizados en el banco. // 95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Font typeface="Arial"/>
              <a:buAutoNum type="alphaLcPeriod"/>
            </a:pPr>
            <a:r>
              <a:rPr lang="es-CO" sz="1100">
                <a:latin typeface="Arial"/>
                <a:ea typeface="Arial"/>
                <a:cs typeface="Arial"/>
                <a:sym typeface="Arial"/>
              </a:rPr>
              <a:t>Remotos-Virtuales-Locales.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Font typeface="Arial"/>
              <a:buAutoNum type="alphaLcPeriod"/>
            </a:pPr>
            <a:r>
              <a:rPr lang="es-CO" sz="1100">
                <a:latin typeface="Arial"/>
                <a:ea typeface="Arial"/>
                <a:cs typeface="Arial"/>
                <a:sym typeface="Arial"/>
              </a:rPr>
              <a:t>Locales-Temáticos-Digitales.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Font typeface="Arial"/>
              <a:buAutoNum type="alphaLcPeriod"/>
            </a:pPr>
            <a:r>
              <a:rPr lang="es-CO" sz="1100">
                <a:latin typeface="Arial"/>
                <a:ea typeface="Arial"/>
                <a:cs typeface="Arial"/>
                <a:sym typeface="Arial"/>
              </a:rPr>
              <a:t>Digitales-Externos-Remotos.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Font typeface="Arial"/>
              <a:buAutoNum type="alphaLcPeriod"/>
            </a:pPr>
            <a:r>
              <a:rPr lang="es-CO" sz="1100">
                <a:latin typeface="Arial"/>
                <a:ea typeface="Arial"/>
                <a:cs typeface="Arial"/>
                <a:sym typeface="Arial"/>
              </a:rPr>
              <a:t>Propios-Remotos-Virtuales.</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s-CO" sz="1100">
                <a:solidFill>
                  <a:srgbClr val="333333"/>
                </a:solidFill>
                <a:highlight>
                  <a:srgbClr val="FFFFFF"/>
                </a:highlight>
                <a:latin typeface="Arial"/>
                <a:ea typeface="Arial"/>
                <a:cs typeface="Arial"/>
                <a:sym typeface="Arial"/>
              </a:rPr>
              <a:t>En el equipo desean implementar un mecanismo que permita realizar la revisión de los cambios y que tenga una aprobación por parte de un miembro del equipo para garantizar la integración de los nuevos cambios en el repositorio. ¿Cuál práctica le recomendarías para cumplir con el requerimiento? // 98 </a:t>
            </a:r>
            <a:endParaRPr sz="1100">
              <a:solidFill>
                <a:srgbClr val="333333"/>
              </a:solidFill>
              <a:highlight>
                <a:srgbClr val="FFFFFF"/>
              </a:highlight>
              <a:latin typeface="Arial"/>
              <a:ea typeface="Arial"/>
              <a:cs typeface="Arial"/>
              <a:sym typeface="Arial"/>
            </a:endParaRPr>
          </a:p>
          <a:p>
            <a:pPr indent="-298450" lvl="1" marL="914400" rtl="0" algn="l">
              <a:lnSpc>
                <a:spcPct val="115000"/>
              </a:lnSpc>
              <a:spcBef>
                <a:spcPts val="1000"/>
              </a:spcBef>
              <a:spcAft>
                <a:spcPts val="0"/>
              </a:spcAft>
              <a:buClr>
                <a:srgbClr val="333333"/>
              </a:buClr>
              <a:buSzPts val="1100"/>
              <a:buAutoNum type="alphaLcPeriod"/>
            </a:pPr>
            <a:r>
              <a:rPr lang="es-CO" sz="1100">
                <a:solidFill>
                  <a:srgbClr val="333333"/>
                </a:solidFill>
                <a:highlight>
                  <a:srgbClr val="FFFFFF"/>
                </a:highlight>
                <a:latin typeface="Arial"/>
                <a:ea typeface="Arial"/>
                <a:cs typeface="Arial"/>
                <a:sym typeface="Arial"/>
              </a:rPr>
              <a:t>Continuous integration con una ejecución manual por parte de un miembro del equipo.</a:t>
            </a:r>
            <a:endParaRPr sz="1100">
              <a:solidFill>
                <a:srgbClr val="333333"/>
              </a:solidFill>
              <a:highlight>
                <a:srgbClr val="FFFFFF"/>
              </a:highlight>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solidFill>
                  <a:srgbClr val="333333"/>
                </a:solidFill>
                <a:highlight>
                  <a:srgbClr val="FFFFFF"/>
                </a:highlight>
                <a:latin typeface="Arial"/>
                <a:ea typeface="Arial"/>
                <a:cs typeface="Arial"/>
                <a:sym typeface="Arial"/>
              </a:rPr>
              <a:t>Notificar a un miembro del equipo de los nuevos cambios e indicarle la rama que tiene el nuevo código fuente.</a:t>
            </a:r>
            <a:endParaRPr sz="1100">
              <a:solidFill>
                <a:srgbClr val="333333"/>
              </a:solidFill>
              <a:highlight>
                <a:srgbClr val="FFFFFF"/>
              </a:highlight>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solidFill>
                  <a:srgbClr val="333333"/>
                </a:solidFill>
                <a:highlight>
                  <a:srgbClr val="FFFFFF"/>
                </a:highlight>
                <a:latin typeface="Arial"/>
                <a:ea typeface="Arial"/>
                <a:cs typeface="Arial"/>
                <a:sym typeface="Arial"/>
              </a:rPr>
              <a:t>Un práctica de pair programming donde los miembros del equipo den el visto bueno del código de su paraje de trabajo.</a:t>
            </a:r>
            <a:endParaRPr sz="1100">
              <a:solidFill>
                <a:srgbClr val="333333"/>
              </a:solidFill>
              <a:highlight>
                <a:srgbClr val="FFFFFF"/>
              </a:highlight>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solidFill>
                  <a:srgbClr val="333333"/>
                </a:solidFill>
                <a:latin typeface="Arial"/>
                <a:ea typeface="Arial"/>
                <a:cs typeface="Arial"/>
                <a:sym typeface="Arial"/>
              </a:rPr>
              <a:t>Un práctica de Code Review apoyándose de pull request para la integración del código fuente entre ramas</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126f56f43e5_0_156"/>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 Avanzadas</a:t>
            </a:r>
            <a:endParaRPr/>
          </a:p>
        </p:txBody>
      </p:sp>
      <p:pic>
        <p:nvPicPr>
          <p:cNvPr id="504" name="Google Shape;504;g126f56f43e5_0_156"/>
          <p:cNvPicPr preferRelativeResize="0"/>
          <p:nvPr/>
        </p:nvPicPr>
        <p:blipFill>
          <a:blip r:embed="rId3">
            <a:alphaModFix/>
          </a:blip>
          <a:stretch>
            <a:fillRect/>
          </a:stretch>
        </p:blipFill>
        <p:spPr>
          <a:xfrm>
            <a:off x="1513950" y="1503400"/>
            <a:ext cx="5734050" cy="1266825"/>
          </a:xfrm>
          <a:prstGeom prst="rect">
            <a:avLst/>
          </a:prstGeom>
          <a:noFill/>
          <a:ln>
            <a:noFill/>
          </a:ln>
        </p:spPr>
      </p:pic>
      <p:pic>
        <p:nvPicPr>
          <p:cNvPr id="505" name="Google Shape;505;g126f56f43e5_0_156"/>
          <p:cNvPicPr preferRelativeResize="0"/>
          <p:nvPr/>
        </p:nvPicPr>
        <p:blipFill>
          <a:blip r:embed="rId4">
            <a:alphaModFix/>
          </a:blip>
          <a:stretch>
            <a:fillRect/>
          </a:stretch>
        </p:blipFill>
        <p:spPr>
          <a:xfrm>
            <a:off x="1513950" y="2876325"/>
            <a:ext cx="5734050" cy="1514475"/>
          </a:xfrm>
          <a:prstGeom prst="rect">
            <a:avLst/>
          </a:prstGeom>
          <a:noFill/>
          <a:ln>
            <a:noFill/>
          </a:ln>
        </p:spPr>
      </p:pic>
      <p:sp>
        <p:nvSpPr>
          <p:cNvPr id="506" name="Google Shape;506;g126f56f43e5_0_156"/>
          <p:cNvSpPr txBox="1"/>
          <p:nvPr/>
        </p:nvSpPr>
        <p:spPr>
          <a:xfrm>
            <a:off x="367475" y="596575"/>
            <a:ext cx="8674200" cy="2700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CO" sz="1100"/>
              <a:t>Dentro de los estándares a seguir en la construcción de los pipelines como código, se cuenta con una guía para cumplir con las políticas y estándares de Bancolombia, donde se describe Ubicación, Estructura y Nombramiento.   En la etapa de nombramiento, seleccione cuál de las dos Imágenes es verdadera para el nombramiento de las tareas en las definiciones de los pipelines. // 96</a:t>
            </a:r>
            <a:endParaRPr sz="1100"/>
          </a:p>
          <a:p>
            <a:pPr indent="-298450" lvl="1" marL="914400" rtl="0" algn="l">
              <a:lnSpc>
                <a:spcPct val="115000"/>
              </a:lnSpc>
              <a:spcBef>
                <a:spcPts val="1000"/>
              </a:spcBef>
              <a:spcAft>
                <a:spcPts val="0"/>
              </a:spcAft>
              <a:buSzPts val="1100"/>
              <a:buFont typeface="Nunito"/>
              <a:buAutoNum type="alphaLcPeriod"/>
            </a:pPr>
            <a:r>
              <a:t/>
            </a:r>
            <a:endParaRPr sz="1100">
              <a:latin typeface="Nunito"/>
              <a:ea typeface="Nunito"/>
              <a:cs typeface="Nunito"/>
              <a:sym typeface="Nunito"/>
            </a:endParaRPr>
          </a:p>
          <a:p>
            <a:pPr indent="0" lvl="0" marL="0" rtl="0" algn="l">
              <a:lnSpc>
                <a:spcPct val="115000"/>
              </a:lnSpc>
              <a:spcBef>
                <a:spcPts val="1000"/>
              </a:spcBef>
              <a:spcAft>
                <a:spcPts val="0"/>
              </a:spcAft>
              <a:buNone/>
            </a:pPr>
            <a:r>
              <a:t/>
            </a:r>
            <a:endParaRPr sz="1100">
              <a:latin typeface="Nunito"/>
              <a:ea typeface="Nunito"/>
              <a:cs typeface="Nunito"/>
              <a:sym typeface="Nunito"/>
            </a:endParaRPr>
          </a:p>
          <a:p>
            <a:pPr indent="0" lvl="0" marL="0" rtl="0" algn="l">
              <a:lnSpc>
                <a:spcPct val="115000"/>
              </a:lnSpc>
              <a:spcBef>
                <a:spcPts val="1000"/>
              </a:spcBef>
              <a:spcAft>
                <a:spcPts val="0"/>
              </a:spcAft>
              <a:buNone/>
            </a:pPr>
            <a:r>
              <a:t/>
            </a:r>
            <a:endParaRPr sz="1100">
              <a:latin typeface="Nunito"/>
              <a:ea typeface="Nunito"/>
              <a:cs typeface="Nunito"/>
              <a:sym typeface="Nunito"/>
            </a:endParaRPr>
          </a:p>
          <a:p>
            <a:pPr indent="0" lvl="0" marL="0" rtl="0" algn="l">
              <a:lnSpc>
                <a:spcPct val="115000"/>
              </a:lnSpc>
              <a:spcBef>
                <a:spcPts val="1000"/>
              </a:spcBef>
              <a:spcAft>
                <a:spcPts val="0"/>
              </a:spcAft>
              <a:buNone/>
            </a:pPr>
            <a:r>
              <a:t/>
            </a:r>
            <a:endParaRPr sz="1100">
              <a:latin typeface="Nunito"/>
              <a:ea typeface="Nunito"/>
              <a:cs typeface="Nunito"/>
              <a:sym typeface="Nunito"/>
            </a:endParaRPr>
          </a:p>
          <a:p>
            <a:pPr indent="-298450" lvl="1" marL="914400" rtl="0" algn="l">
              <a:lnSpc>
                <a:spcPct val="115000"/>
              </a:lnSpc>
              <a:spcBef>
                <a:spcPts val="1000"/>
              </a:spcBef>
              <a:spcAft>
                <a:spcPts val="0"/>
              </a:spcAft>
              <a:buSzPts val="1100"/>
              <a:buFont typeface="Nunito"/>
              <a:buAutoNum type="alphaLcPeriod"/>
            </a:pPr>
            <a:r>
              <a:t/>
            </a:r>
            <a:endParaRPr sz="1100">
              <a:latin typeface="Nunito"/>
              <a:ea typeface="Nunito"/>
              <a:cs typeface="Nunito"/>
              <a:sym typeface="Nuni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126f56f43e5_0_174"/>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 Avanzadas</a:t>
            </a:r>
            <a:endParaRPr/>
          </a:p>
        </p:txBody>
      </p:sp>
      <p:sp>
        <p:nvSpPr>
          <p:cNvPr id="513" name="Google Shape;513;g126f56f43e5_0_174"/>
          <p:cNvSpPr txBox="1"/>
          <p:nvPr>
            <p:ph idx="1" type="body"/>
          </p:nvPr>
        </p:nvSpPr>
        <p:spPr>
          <a:xfrm>
            <a:off x="319625" y="688275"/>
            <a:ext cx="8594700" cy="44058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s-CO" sz="1100">
                <a:solidFill>
                  <a:srgbClr val="333333"/>
                </a:solidFill>
                <a:highlight>
                  <a:srgbClr val="FFFFFF"/>
                </a:highlight>
                <a:latin typeface="Arial"/>
                <a:ea typeface="Arial"/>
                <a:cs typeface="Arial"/>
                <a:sym typeface="Arial"/>
              </a:rPr>
              <a:t>¿En cuáles escenarios contactaría al standby si se le presenta un error?. Seleccione las 2 opciones que son correctas. //  99</a:t>
            </a:r>
            <a:endParaRPr sz="1100">
              <a:solidFill>
                <a:srgbClr val="333333"/>
              </a:solidFill>
              <a:highlight>
                <a:srgbClr val="FFFFFF"/>
              </a:highlight>
              <a:latin typeface="Arial"/>
              <a:ea typeface="Arial"/>
              <a:cs typeface="Arial"/>
              <a:sym typeface="Arial"/>
            </a:endParaRPr>
          </a:p>
          <a:p>
            <a:pPr indent="-298450" lvl="1" marL="630000" rtl="0" algn="l">
              <a:lnSpc>
                <a:spcPct val="115000"/>
              </a:lnSpc>
              <a:spcBef>
                <a:spcPts val="1000"/>
              </a:spcBef>
              <a:spcAft>
                <a:spcPts val="0"/>
              </a:spcAft>
              <a:buClr>
                <a:srgbClr val="333333"/>
              </a:buClr>
              <a:buSzPts val="1100"/>
              <a:buAutoNum type="alphaLcPeriod"/>
            </a:pPr>
            <a:r>
              <a:rPr lang="es-CO" sz="1100">
                <a:solidFill>
                  <a:srgbClr val="333333"/>
                </a:solidFill>
                <a:highlight>
                  <a:srgbClr val="FFFFFF"/>
                </a:highlight>
                <a:latin typeface="Arial"/>
                <a:ea typeface="Arial"/>
                <a:cs typeface="Arial"/>
                <a:sym typeface="Arial"/>
              </a:rPr>
              <a:t>La cobertura de pruebas unitarias no cumple con el quality gate definido en el proyecto y el pipeline se rompe.</a:t>
            </a:r>
            <a:endParaRPr sz="1100">
              <a:solidFill>
                <a:srgbClr val="333333"/>
              </a:solidFill>
              <a:highlight>
                <a:srgbClr val="FFFFFF"/>
              </a:highlight>
              <a:latin typeface="Arial"/>
              <a:ea typeface="Arial"/>
              <a:cs typeface="Arial"/>
              <a:sym typeface="Arial"/>
            </a:endParaRPr>
          </a:p>
          <a:p>
            <a:pPr indent="-298450" lvl="1" marL="630000" rtl="0" algn="l">
              <a:lnSpc>
                <a:spcPct val="115000"/>
              </a:lnSpc>
              <a:spcBef>
                <a:spcPts val="0"/>
              </a:spcBef>
              <a:spcAft>
                <a:spcPts val="0"/>
              </a:spcAft>
              <a:buClr>
                <a:srgbClr val="333333"/>
              </a:buClr>
              <a:buSzPts val="1100"/>
              <a:buAutoNum type="alphaLcPeriod"/>
            </a:pPr>
            <a:r>
              <a:rPr lang="es-CO" sz="1100">
                <a:solidFill>
                  <a:srgbClr val="333333"/>
                </a:solidFill>
                <a:latin typeface="Arial"/>
                <a:ea typeface="Arial"/>
                <a:cs typeface="Arial"/>
                <a:sym typeface="Arial"/>
              </a:rPr>
              <a:t>Al momento de ejecutar un stage en el pipeline de release, los agentes no se encuentran en línea.</a:t>
            </a:r>
            <a:endParaRPr sz="1100">
              <a:solidFill>
                <a:srgbClr val="333333"/>
              </a:solidFill>
              <a:latin typeface="Arial"/>
              <a:ea typeface="Arial"/>
              <a:cs typeface="Arial"/>
              <a:sym typeface="Arial"/>
            </a:endParaRPr>
          </a:p>
          <a:p>
            <a:pPr indent="-298450" lvl="1" marL="630000" rtl="0" algn="l">
              <a:lnSpc>
                <a:spcPct val="115000"/>
              </a:lnSpc>
              <a:spcBef>
                <a:spcPts val="0"/>
              </a:spcBef>
              <a:spcAft>
                <a:spcPts val="0"/>
              </a:spcAft>
              <a:buClr>
                <a:srgbClr val="333333"/>
              </a:buClr>
              <a:buSzPts val="1100"/>
              <a:buAutoNum type="alphaLcPeriod"/>
            </a:pPr>
            <a:r>
              <a:rPr lang="es-CO" sz="1100">
                <a:solidFill>
                  <a:srgbClr val="333333"/>
                </a:solidFill>
                <a:highlight>
                  <a:srgbClr val="FFFFFF"/>
                </a:highlight>
                <a:latin typeface="Arial"/>
                <a:ea typeface="Arial"/>
                <a:cs typeface="Arial"/>
                <a:sym typeface="Arial"/>
              </a:rPr>
              <a:t>Al ingresar a la plataforma Azure DevOps, no visualiza el módulo de repositorio o el módulo de pipelines.</a:t>
            </a:r>
            <a:endParaRPr sz="1100">
              <a:solidFill>
                <a:srgbClr val="333333"/>
              </a:solidFill>
              <a:highlight>
                <a:srgbClr val="FFFFFF"/>
              </a:highlight>
              <a:latin typeface="Arial"/>
              <a:ea typeface="Arial"/>
              <a:cs typeface="Arial"/>
              <a:sym typeface="Arial"/>
            </a:endParaRPr>
          </a:p>
          <a:p>
            <a:pPr indent="-298450" lvl="1" marL="630000" rtl="0" algn="l">
              <a:lnSpc>
                <a:spcPct val="115000"/>
              </a:lnSpc>
              <a:spcBef>
                <a:spcPts val="0"/>
              </a:spcBef>
              <a:spcAft>
                <a:spcPts val="0"/>
              </a:spcAft>
              <a:buClr>
                <a:srgbClr val="333333"/>
              </a:buClr>
              <a:buSzPts val="1100"/>
              <a:buAutoNum type="alphaLcPeriod"/>
            </a:pPr>
            <a:r>
              <a:rPr lang="es-CO" sz="1100">
                <a:solidFill>
                  <a:srgbClr val="333333"/>
                </a:solidFill>
                <a:highlight>
                  <a:srgbClr val="FFFFFF"/>
                </a:highlight>
                <a:latin typeface="Arial"/>
                <a:ea typeface="Arial"/>
                <a:cs typeface="Arial"/>
                <a:sym typeface="Arial"/>
              </a:rPr>
              <a:t>Las pruebas de performance o E2E se demoran mucho tiempo en terminar.</a:t>
            </a:r>
            <a:endParaRPr sz="1100">
              <a:solidFill>
                <a:srgbClr val="333333"/>
              </a:solidFill>
              <a:highlight>
                <a:srgbClr val="FFFFFF"/>
              </a:highlight>
              <a:latin typeface="Arial"/>
              <a:ea typeface="Arial"/>
              <a:cs typeface="Arial"/>
              <a:sym typeface="Arial"/>
            </a:endParaRPr>
          </a:p>
          <a:p>
            <a:pPr indent="-298450" lvl="1" marL="630000" rtl="0" algn="l">
              <a:lnSpc>
                <a:spcPct val="115000"/>
              </a:lnSpc>
              <a:spcBef>
                <a:spcPts val="0"/>
              </a:spcBef>
              <a:spcAft>
                <a:spcPts val="0"/>
              </a:spcAft>
              <a:buClr>
                <a:srgbClr val="333333"/>
              </a:buClr>
              <a:buSzPts val="1100"/>
              <a:buAutoNum type="alphaLcPeriod"/>
            </a:pPr>
            <a:r>
              <a:rPr lang="es-CO" sz="1100">
                <a:solidFill>
                  <a:srgbClr val="333333"/>
                </a:solidFill>
                <a:highlight>
                  <a:srgbClr val="FFFFFF"/>
                </a:highlight>
                <a:latin typeface="Arial"/>
                <a:ea typeface="Arial"/>
                <a:cs typeface="Arial"/>
                <a:sym typeface="Arial"/>
              </a:rPr>
              <a:t>En el momento de crear la orden de cambio, el pipeline se rompe e indica que el porcentaje de adopción DevOps no cumple.</a:t>
            </a:r>
            <a:endParaRPr sz="1100">
              <a:solidFill>
                <a:srgbClr val="333333"/>
              </a:solidFill>
              <a:highlight>
                <a:srgbClr val="FFFFFF"/>
              </a:highlight>
              <a:latin typeface="Arial"/>
              <a:ea typeface="Arial"/>
              <a:cs typeface="Arial"/>
              <a:sym typeface="Arial"/>
            </a:endParaRPr>
          </a:p>
          <a:p>
            <a:pPr indent="-298450" lvl="1" marL="630000" rtl="0" algn="l">
              <a:lnSpc>
                <a:spcPct val="115000"/>
              </a:lnSpc>
              <a:spcBef>
                <a:spcPts val="0"/>
              </a:spcBef>
              <a:spcAft>
                <a:spcPts val="0"/>
              </a:spcAft>
              <a:buClr>
                <a:srgbClr val="333333"/>
              </a:buClr>
              <a:buSzPts val="1100"/>
              <a:buAutoNum type="alphaLcPeriod"/>
            </a:pPr>
            <a:r>
              <a:rPr lang="es-CO" sz="1100">
                <a:solidFill>
                  <a:srgbClr val="333333"/>
                </a:solidFill>
                <a:latin typeface="Arial"/>
                <a:ea typeface="Arial"/>
                <a:cs typeface="Arial"/>
                <a:sym typeface="Arial"/>
              </a:rPr>
              <a:t>Al intentar abrir el sitio web de SonarQube recibo un error de tipo 5XX</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p:txBody>
      </p:sp>
      <p:sp>
        <p:nvSpPr>
          <p:cNvPr id="514" name="Google Shape;514;g126f56f43e5_0_174"/>
          <p:cNvSpPr txBox="1"/>
          <p:nvPr/>
        </p:nvSpPr>
        <p:spPr>
          <a:xfrm>
            <a:off x="1720800" y="2334850"/>
            <a:ext cx="5702400" cy="2301000"/>
          </a:xfrm>
          <a:prstGeom prst="rect">
            <a:avLst/>
          </a:prstGeom>
          <a:solidFill>
            <a:srgbClr val="9FC5E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CO" sz="1100">
                <a:solidFill>
                  <a:srgbClr val="202124"/>
                </a:solidFill>
                <a:latin typeface="Comfortaa"/>
                <a:ea typeface="Comfortaa"/>
                <a:cs typeface="Comfortaa"/>
                <a:sym typeface="Comfortaa"/>
              </a:rPr>
              <a:t>En este momento de Devops se están generando los artefactos. El que la cobertura no cumpla es algo que el desarrollador debe completar, no implica que se necesite apoyo del standby (soporte de primer nivel de la plataforma de Devops). La solicitud de OC es más de RM. El que el Performance se demore mucho no es causa de solicitar soporte, además esto se hace en RM de CER.</a:t>
            </a:r>
            <a:endParaRPr sz="11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rPr lang="es-CO" sz="1100">
                <a:solidFill>
                  <a:srgbClr val="202124"/>
                </a:solidFill>
                <a:latin typeface="Comfortaa"/>
                <a:ea typeface="Comfortaa"/>
                <a:cs typeface="Comfortaa"/>
                <a:sym typeface="Comfortaa"/>
              </a:rPr>
              <a:t>El que no se tenga acceso al repo o al módulo de pipelines de Azure DevOps es por falta de permisos no es una falla, por lo que se resuelve por el cauce regular, no necesariamente solicitando soporte al standby que </a:t>
            </a:r>
            <a:r>
              <a:rPr lang="es-CO" sz="1100">
                <a:solidFill>
                  <a:srgbClr val="202124"/>
                </a:solidFill>
                <a:latin typeface="Comfortaa"/>
                <a:ea typeface="Comfortaa"/>
                <a:cs typeface="Comfortaa"/>
                <a:sym typeface="Comfortaa"/>
              </a:rPr>
              <a:t>está</a:t>
            </a:r>
            <a:r>
              <a:rPr lang="es-CO" sz="1100">
                <a:solidFill>
                  <a:srgbClr val="202124"/>
                </a:solidFill>
                <a:latin typeface="Comfortaa"/>
                <a:ea typeface="Comfortaa"/>
                <a:cs typeface="Comfortaa"/>
                <a:sym typeface="Comfortaa"/>
              </a:rPr>
              <a:t> para fallas como el que el agente </a:t>
            </a:r>
            <a:r>
              <a:rPr lang="es-CO" sz="1100">
                <a:solidFill>
                  <a:srgbClr val="202124"/>
                </a:solidFill>
                <a:latin typeface="Comfortaa"/>
                <a:ea typeface="Comfortaa"/>
                <a:cs typeface="Comfortaa"/>
                <a:sym typeface="Comfortaa"/>
              </a:rPr>
              <a:t>esté</a:t>
            </a:r>
            <a:r>
              <a:rPr lang="es-CO" sz="1100">
                <a:solidFill>
                  <a:srgbClr val="202124"/>
                </a:solidFill>
                <a:latin typeface="Comfortaa"/>
                <a:ea typeface="Comfortaa"/>
                <a:cs typeface="Comfortaa"/>
                <a:sym typeface="Comfortaa"/>
              </a:rPr>
              <a:t> apagado o que SonarQube </a:t>
            </a:r>
            <a:r>
              <a:rPr lang="es-CO" sz="1100">
                <a:solidFill>
                  <a:srgbClr val="202124"/>
                </a:solidFill>
                <a:latin typeface="Comfortaa"/>
                <a:ea typeface="Comfortaa"/>
                <a:cs typeface="Comfortaa"/>
                <a:sym typeface="Comfortaa"/>
              </a:rPr>
              <a:t>esté</a:t>
            </a:r>
            <a:r>
              <a:rPr lang="es-CO" sz="1100">
                <a:solidFill>
                  <a:srgbClr val="202124"/>
                </a:solidFill>
                <a:latin typeface="Comfortaa"/>
                <a:ea typeface="Comfortaa"/>
                <a:cs typeface="Comfortaa"/>
                <a:sym typeface="Comfortaa"/>
              </a:rPr>
              <a:t> entregando status 500</a:t>
            </a:r>
            <a:endParaRPr sz="1100">
              <a:solidFill>
                <a:srgbClr val="202124"/>
              </a:solidFill>
              <a:latin typeface="Comfortaa"/>
              <a:ea typeface="Comfortaa"/>
              <a:cs typeface="Comfortaa"/>
              <a:sym typeface="Comforta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126f56f43e5_0_181"/>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 Avanzadas.</a:t>
            </a:r>
            <a:endParaRPr/>
          </a:p>
        </p:txBody>
      </p:sp>
      <p:sp>
        <p:nvSpPr>
          <p:cNvPr id="521" name="Google Shape;521;g126f56f43e5_0_181"/>
          <p:cNvSpPr txBox="1"/>
          <p:nvPr>
            <p:ph idx="1" type="body"/>
          </p:nvPr>
        </p:nvSpPr>
        <p:spPr>
          <a:xfrm>
            <a:off x="319625" y="688275"/>
            <a:ext cx="8430600" cy="19791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sz="1100">
                <a:latin typeface="Arial"/>
                <a:ea typeface="Arial"/>
                <a:cs typeface="Arial"/>
                <a:sym typeface="Arial"/>
              </a:rPr>
              <a:t>¿Cuáles acciones son importantes tener en cuenta cuando vamos a ejecutar un pipeline RM para despliegue en PDN? Seleccione 3 opciones. // 100</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El promotor del cambio es quien debe aparecer como contacto al llenar la tarea de crear OC.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El promotor del cambio debe ser quien ejecute los pipelines ya que la OC queda a nombre de quien ejecute el RM.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El promotor de cambio debe ser el aprobador de los stages: User Validation.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El promotor de cambio es quien debe configurarse como aprobador en el stage de Create OC.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El líder de componente es quien debe aparecer como contacto al llenar la tarea de crear OC.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El líder de componente debe ser el aprobador de los stages: User Validation y es quien debe aprobar el paso de validación manual de ese stage en la salida a PDN</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p:txBody>
      </p:sp>
      <p:sp>
        <p:nvSpPr>
          <p:cNvPr id="522" name="Google Shape;522;g126f56f43e5_0_181"/>
          <p:cNvSpPr txBox="1"/>
          <p:nvPr/>
        </p:nvSpPr>
        <p:spPr>
          <a:xfrm>
            <a:off x="1683725" y="2518800"/>
            <a:ext cx="5702400" cy="2495700"/>
          </a:xfrm>
          <a:prstGeom prst="rect">
            <a:avLst/>
          </a:prstGeom>
          <a:solidFill>
            <a:srgbClr val="9FC5E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CO" sz="1000">
                <a:solidFill>
                  <a:srgbClr val="202124"/>
                </a:solidFill>
                <a:latin typeface="Comfortaa"/>
                <a:ea typeface="Comfortaa"/>
                <a:cs typeface="Comfortaa"/>
                <a:sym typeface="Comfortaa"/>
              </a:rPr>
              <a:t>OC=Orden de Cambio. En producción los promotores de </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rPr lang="es-CO" sz="1000">
                <a:solidFill>
                  <a:srgbClr val="202124"/>
                </a:solidFill>
                <a:latin typeface="Comfortaa"/>
                <a:ea typeface="Comfortaa"/>
                <a:cs typeface="Comfortaa"/>
                <a:sym typeface="Comfortaa"/>
              </a:rPr>
              <a:t>El pipeline de un Release Management (RM) primero define los artefactos que se van a desplegar en el ambiente </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rPr lang="es-CO" sz="1000">
                <a:solidFill>
                  <a:srgbClr val="202124"/>
                </a:solidFill>
                <a:latin typeface="Comfortaa"/>
                <a:ea typeface="Comfortaa"/>
                <a:cs typeface="Comfortaa"/>
                <a:sym typeface="Comfortaa"/>
              </a:rPr>
              <a:t>A release of a website is created by collecting specific versions of two builds (artifacts), each from a different build pipeline. The release is first deployed to a Dev stage and then forked to two QA stages in parallel. If the deployment succeeds in both the QA stages, the release is deployed to Production ring 1 and then to Production ring 2. Each production ring represents multiple instances of the same website deployed at various locations around the world.</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rPr lang="es-CO" sz="1000">
                <a:solidFill>
                  <a:srgbClr val="202124"/>
                </a:solidFill>
                <a:latin typeface="Comfortaa"/>
                <a:ea typeface="Comfortaa"/>
                <a:cs typeface="Comfortaa"/>
                <a:sym typeface="Comfortaa"/>
              </a:rPr>
              <a:t>https://docs.microsoft.com/en-us/azure/devops/pipelines/release/?view=az</a:t>
            </a:r>
            <a:r>
              <a:rPr lang="es-CO" sz="1100">
                <a:solidFill>
                  <a:srgbClr val="202124"/>
                </a:solidFill>
                <a:latin typeface="Comfortaa"/>
                <a:ea typeface="Comfortaa"/>
                <a:cs typeface="Comfortaa"/>
                <a:sym typeface="Comfortaa"/>
              </a:rPr>
              <a:t>ure-devops </a:t>
            </a:r>
            <a:endParaRPr sz="1100">
              <a:solidFill>
                <a:srgbClr val="202124"/>
              </a:solidFill>
              <a:latin typeface="Comfortaa"/>
              <a:ea typeface="Comfortaa"/>
              <a:cs typeface="Comfortaa"/>
              <a:sym typeface="Comforta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126f56f43e5_0_188"/>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 Avanzadas.</a:t>
            </a:r>
            <a:endParaRPr/>
          </a:p>
        </p:txBody>
      </p:sp>
      <p:sp>
        <p:nvSpPr>
          <p:cNvPr id="529" name="Google Shape;529;g126f56f43e5_0_188"/>
          <p:cNvSpPr txBox="1"/>
          <p:nvPr>
            <p:ph idx="1" type="body"/>
          </p:nvPr>
        </p:nvSpPr>
        <p:spPr>
          <a:xfrm>
            <a:off x="319625" y="688275"/>
            <a:ext cx="8430600" cy="19791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sz="1100">
                <a:latin typeface="Arial"/>
                <a:ea typeface="Arial"/>
                <a:cs typeface="Arial"/>
                <a:sym typeface="Arial"/>
              </a:rPr>
              <a:t>Para una correcta construcción de pipelines de RM en ambiente DEV, se tienen definidos al menos 2 stages, los cuales realizan las tareas necesarias para el despliegue de la aplicación y pruebas post despliegue. ¿Cuáles son los 2 stages definidos? // 101</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Deploy y Performance Test.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Acceptance Test y Performance Test.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Deploy y Acceptance Test.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Deploy y Security E2E.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p:txBody>
      </p:sp>
      <p:sp>
        <p:nvSpPr>
          <p:cNvPr id="530" name="Google Shape;530;g126f56f43e5_0_188"/>
          <p:cNvSpPr txBox="1"/>
          <p:nvPr/>
        </p:nvSpPr>
        <p:spPr>
          <a:xfrm>
            <a:off x="1478550" y="1890000"/>
            <a:ext cx="5702400" cy="2993700"/>
          </a:xfrm>
          <a:prstGeom prst="rect">
            <a:avLst/>
          </a:prstGeom>
          <a:solidFill>
            <a:srgbClr val="9FC5E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rPr lang="es-CO" sz="1000">
                <a:solidFill>
                  <a:srgbClr val="202124"/>
                </a:solidFill>
                <a:latin typeface="Comfortaa"/>
                <a:ea typeface="Comfortaa"/>
                <a:cs typeface="Comfortaa"/>
                <a:sym typeface="Comfortaa"/>
              </a:rPr>
              <a:t>En ambiente de desarrollo: </a:t>
            </a:r>
            <a:endParaRPr sz="1000">
              <a:solidFill>
                <a:srgbClr val="202124"/>
              </a:solidFill>
              <a:latin typeface="Comfortaa"/>
              <a:ea typeface="Comfortaa"/>
              <a:cs typeface="Comfortaa"/>
              <a:sym typeface="Comfortaa"/>
            </a:endParaRPr>
          </a:p>
          <a:p>
            <a:pPr indent="165100" lvl="0" marL="0" rtl="0" algn="l">
              <a:lnSpc>
                <a:spcPct val="115000"/>
              </a:lnSpc>
              <a:spcBef>
                <a:spcPts val="0"/>
              </a:spcBef>
              <a:spcAft>
                <a:spcPts val="0"/>
              </a:spcAft>
              <a:buClr>
                <a:srgbClr val="202124"/>
              </a:buClr>
              <a:buSzPts val="1000"/>
              <a:buFont typeface="Comfortaa"/>
              <a:buChar char="●"/>
            </a:pPr>
            <a:r>
              <a:rPr lang="es-CO" sz="1000">
                <a:solidFill>
                  <a:srgbClr val="202124"/>
                </a:solidFill>
                <a:latin typeface="Comfortaa"/>
                <a:ea typeface="Comfortaa"/>
                <a:cs typeface="Comfortaa"/>
                <a:sym typeface="Comfortaa"/>
              </a:rPr>
              <a:t> Deploy</a:t>
            </a:r>
            <a:endParaRPr sz="1000">
              <a:solidFill>
                <a:srgbClr val="202124"/>
              </a:solidFill>
              <a:latin typeface="Comfortaa"/>
              <a:ea typeface="Comfortaa"/>
              <a:cs typeface="Comfortaa"/>
              <a:sym typeface="Comfortaa"/>
            </a:endParaRPr>
          </a:p>
          <a:p>
            <a:pPr indent="165100" lvl="0" marL="0" rtl="0" algn="l">
              <a:lnSpc>
                <a:spcPct val="115000"/>
              </a:lnSpc>
              <a:spcBef>
                <a:spcPts val="0"/>
              </a:spcBef>
              <a:spcAft>
                <a:spcPts val="0"/>
              </a:spcAft>
              <a:buClr>
                <a:srgbClr val="202124"/>
              </a:buClr>
              <a:buSzPts val="1000"/>
              <a:buFont typeface="Comfortaa"/>
              <a:buChar char="●"/>
            </a:pPr>
            <a:r>
              <a:rPr lang="es-CO" sz="1000">
                <a:solidFill>
                  <a:srgbClr val="202124"/>
                </a:solidFill>
                <a:latin typeface="Comfortaa"/>
                <a:ea typeface="Comfortaa"/>
                <a:cs typeface="Comfortaa"/>
                <a:sym typeface="Comfortaa"/>
              </a:rPr>
              <a:t>Test user acceptance</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rPr lang="es-CO" sz="1000">
                <a:solidFill>
                  <a:srgbClr val="202124"/>
                </a:solidFill>
                <a:latin typeface="Comfortaa"/>
                <a:ea typeface="Comfortaa"/>
                <a:cs typeface="Comfortaa"/>
                <a:sym typeface="Comfortaa"/>
              </a:rPr>
              <a:t>En ambientes de certificación si tiene sentido Security End-To-End E2E y Performance Test</a:t>
            </a:r>
            <a:endParaRPr sz="1000">
              <a:solidFill>
                <a:srgbClr val="202124"/>
              </a:solidFill>
              <a:latin typeface="Comfortaa"/>
              <a:ea typeface="Comfortaa"/>
              <a:cs typeface="Comfortaa"/>
              <a:sym typeface="Comfortaa"/>
            </a:endParaRPr>
          </a:p>
        </p:txBody>
      </p:sp>
      <p:pic>
        <p:nvPicPr>
          <p:cNvPr id="531" name="Google Shape;531;g126f56f43e5_0_188"/>
          <p:cNvPicPr preferRelativeResize="0"/>
          <p:nvPr/>
        </p:nvPicPr>
        <p:blipFill>
          <a:blip r:embed="rId3">
            <a:alphaModFix/>
          </a:blip>
          <a:stretch>
            <a:fillRect/>
          </a:stretch>
        </p:blipFill>
        <p:spPr>
          <a:xfrm>
            <a:off x="1871600" y="1953675"/>
            <a:ext cx="5048250" cy="18669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126f56f43e5_0_197"/>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 Avanzadas.</a:t>
            </a:r>
            <a:endParaRPr/>
          </a:p>
        </p:txBody>
      </p:sp>
      <p:sp>
        <p:nvSpPr>
          <p:cNvPr id="538" name="Google Shape;538;g126f56f43e5_0_197"/>
          <p:cNvSpPr txBox="1"/>
          <p:nvPr>
            <p:ph idx="1" type="body"/>
          </p:nvPr>
        </p:nvSpPr>
        <p:spPr>
          <a:xfrm>
            <a:off x="319625" y="688275"/>
            <a:ext cx="8430600" cy="19791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sz="1100">
                <a:latin typeface="Arial"/>
                <a:ea typeface="Arial"/>
                <a:cs typeface="Arial"/>
                <a:sym typeface="Arial"/>
              </a:rPr>
              <a:t>Dentro de las configuraciones de un pipeline de RM (Release Management), para el despliegue de componentes en AWS EKS (Elastic Kubernetes Service) y para Openshift, se encuentra la acción o tarea "Configuración de Stage Build and publish Image", en esta acción. ¿Cuál es la finalidad de incluir la tarea "Prisma Cloud Compute Scan"? // 102</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00">
              <a:latin typeface="Arial"/>
              <a:ea typeface="Arial"/>
              <a:cs typeface="Arial"/>
              <a:sym typeface="Arial"/>
            </a:endParaRPr>
          </a:p>
          <a:p>
            <a:pPr indent="0" lvl="0" marL="0" rtl="0" algn="l">
              <a:lnSpc>
                <a:spcPct val="115000"/>
              </a:lnSpc>
              <a:spcBef>
                <a:spcPts val="0"/>
              </a:spcBef>
              <a:spcAft>
                <a:spcPts val="0"/>
              </a:spcAft>
              <a:buNone/>
            </a:pPr>
            <a:r>
              <a:t/>
            </a:r>
            <a:endParaRPr sz="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Font typeface="Arial"/>
              <a:buAutoNum type="alphaLcPeriod"/>
            </a:pPr>
            <a:r>
              <a:rPr lang="es-CO" sz="1100">
                <a:latin typeface="Arial"/>
                <a:ea typeface="Arial"/>
                <a:cs typeface="Arial"/>
                <a:sym typeface="Arial"/>
              </a:rPr>
              <a:t>Permite añadir un artefacto a la imagen docker.</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Font typeface="Arial"/>
              <a:buAutoNum type="alphaLcPeriod"/>
            </a:pPr>
            <a:r>
              <a:rPr lang="es-CO" sz="1100">
                <a:latin typeface="Arial"/>
                <a:ea typeface="Arial"/>
                <a:cs typeface="Arial"/>
                <a:sym typeface="Arial"/>
              </a:rPr>
              <a:t>Revisar que el artefacto y la imagen docker se encuentren nombradas de forma correcta.</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Font typeface="Arial"/>
              <a:buAutoNum type="alphaLcPeriod"/>
            </a:pPr>
            <a:r>
              <a:rPr lang="es-CO" sz="1100">
                <a:latin typeface="Arial"/>
                <a:ea typeface="Arial"/>
                <a:cs typeface="Arial"/>
                <a:sym typeface="Arial"/>
              </a:rPr>
              <a:t>Analizar y reportar las vulnerabilidades que presente la imagen docker.</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Font typeface="Arial"/>
              <a:buAutoNum type="alphaLcPeriod"/>
            </a:pPr>
            <a:r>
              <a:rPr lang="es-CO" sz="1100">
                <a:latin typeface="Arial"/>
                <a:ea typeface="Arial"/>
                <a:cs typeface="Arial"/>
                <a:sym typeface="Arial"/>
              </a:rPr>
              <a:t>Esa tarea no corresponde a la acción "Configuración de Stage Build and publish Image"</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p:txBody>
      </p:sp>
      <p:sp>
        <p:nvSpPr>
          <p:cNvPr id="539" name="Google Shape;539;g126f56f43e5_0_197"/>
          <p:cNvSpPr txBox="1"/>
          <p:nvPr/>
        </p:nvSpPr>
        <p:spPr>
          <a:xfrm>
            <a:off x="1720800" y="2317400"/>
            <a:ext cx="5702400" cy="2285700"/>
          </a:xfrm>
          <a:prstGeom prst="rect">
            <a:avLst/>
          </a:prstGeom>
          <a:solidFill>
            <a:srgbClr val="9FC5E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CO" sz="1000">
                <a:solidFill>
                  <a:srgbClr val="202124"/>
                </a:solidFill>
                <a:latin typeface="Comfortaa"/>
                <a:ea typeface="Comfortaa"/>
                <a:cs typeface="Comfortaa"/>
                <a:sym typeface="Comfortaa"/>
              </a:rPr>
              <a:t>Prisma Cloud Compute es una herramienta de Paloalto: Prisma Cloud delivers cloud native security for hosts, containers, and serverless across the DevSecOps lifecycle.</a:t>
            </a:r>
            <a:br>
              <a:rPr lang="es-CO" sz="1000">
                <a:solidFill>
                  <a:srgbClr val="202124"/>
                </a:solidFill>
                <a:latin typeface="Comfortaa"/>
                <a:ea typeface="Comfortaa"/>
                <a:cs typeface="Comfortaa"/>
                <a:sym typeface="Comfortaa"/>
              </a:rPr>
            </a:br>
            <a:r>
              <a:rPr lang="es-CO" sz="1000">
                <a:solidFill>
                  <a:srgbClr val="202124"/>
                </a:solidFill>
                <a:latin typeface="Comfortaa"/>
                <a:ea typeface="Comfortaa"/>
                <a:cs typeface="Comfortaa"/>
                <a:sym typeface="Comfortaa"/>
              </a:rPr>
              <a:t>Prisma® Cloud secures infrastructure, applications, data and entitlements across the world’s largest clouds, all from a single unified solution. With a combination of cloud service provider APIs and a unified agent framework, users gain unmatched visibility and protection.</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rPr lang="es-CO" sz="1000">
                <a:solidFill>
                  <a:srgbClr val="202124"/>
                </a:solidFill>
                <a:latin typeface="Comfortaa"/>
                <a:ea typeface="Comfortaa"/>
                <a:cs typeface="Comfortaa"/>
                <a:sym typeface="Comfortaa"/>
              </a:rPr>
              <a:t>Prisma Cloud integrates with any continuous integration and continuous delivery (CI/CD) workflow to secure cloud infrastructure and applications early in development. Scan infrastructure-as-code (IaC) templates, container images, serverless functions and more while gaining powerful, full-stack runtime protection. This is unified security for DevOps and security teams.</a:t>
            </a:r>
            <a:endParaRPr sz="1000">
              <a:solidFill>
                <a:srgbClr val="202124"/>
              </a:solidFill>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12796f984ed_1_6"/>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CD (Continuous Delivery)</a:t>
            </a:r>
            <a:endParaRPr/>
          </a:p>
        </p:txBody>
      </p:sp>
      <p:sp>
        <p:nvSpPr>
          <p:cNvPr id="123" name="Google Shape;123;g12796f984ed_1_6"/>
          <p:cNvSpPr txBox="1"/>
          <p:nvPr>
            <p:ph idx="1" type="body"/>
          </p:nvPr>
        </p:nvSpPr>
        <p:spPr>
          <a:xfrm>
            <a:off x="249375" y="651234"/>
            <a:ext cx="8430600" cy="41682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Clr>
                <a:schemeClr val="dk1"/>
              </a:buClr>
              <a:buSzPts val="1100"/>
              <a:buFont typeface="Arial"/>
              <a:buNone/>
            </a:pPr>
            <a:r>
              <a:t/>
            </a:r>
            <a:endParaRPr/>
          </a:p>
          <a:p>
            <a:pPr indent="0" lvl="0" marL="0" rtl="0" algn="l">
              <a:spcBef>
                <a:spcPts val="480"/>
              </a:spcBef>
              <a:spcAft>
                <a:spcPts val="0"/>
              </a:spcAft>
              <a:buClr>
                <a:schemeClr val="dk1"/>
              </a:buClr>
              <a:buSzPts val="1100"/>
              <a:buFont typeface="Arial"/>
              <a:buNone/>
            </a:pPr>
            <a:r>
              <a:rPr lang="es-CO" sz="2200"/>
              <a:t>La entrega continua es un proceso automatizado de entrega de código sobre uno o varios entornos desencadenado por una acción en concreto, el cual se </a:t>
            </a:r>
            <a:r>
              <a:rPr lang="es-CO" sz="2200"/>
              <a:t>revisan</a:t>
            </a:r>
            <a:r>
              <a:rPr lang="es-CO" sz="2200"/>
              <a:t> por una persona antes de ser desplegado.</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rPr lang="es-CO" sz="2200"/>
              <a:t>Ej: Al realizar un push sobre una rama, se desencadena un proceso automático de CI, y una vez finalizado ese proceso, el cambio será realizado sobre una u otras ramas de </a:t>
            </a:r>
            <a:r>
              <a:rPr lang="es-CO" sz="2200"/>
              <a:t>interés, las cuales las revisa un desarrollador antes de desplegarlo en producción.</a:t>
            </a:r>
            <a:r>
              <a:rPr lang="es-CO" sz="2200"/>
              <a:t> </a:t>
            </a:r>
            <a:endParaRPr sz="22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126f56f43e5_0_205"/>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 Avanzadas.</a:t>
            </a:r>
            <a:endParaRPr/>
          </a:p>
        </p:txBody>
      </p:sp>
      <p:sp>
        <p:nvSpPr>
          <p:cNvPr id="546" name="Google Shape;546;g126f56f43e5_0_205"/>
          <p:cNvSpPr txBox="1"/>
          <p:nvPr>
            <p:ph idx="1" type="body"/>
          </p:nvPr>
        </p:nvSpPr>
        <p:spPr>
          <a:xfrm>
            <a:off x="319625" y="688275"/>
            <a:ext cx="8430600" cy="3613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lang="es-CO" sz="1100">
                <a:latin typeface="Arial"/>
                <a:ea typeface="Arial"/>
                <a:cs typeface="Arial"/>
                <a:sym typeface="Arial"/>
              </a:rPr>
              <a:t>¿Cuál de las siguientes es una buena práctica en el pipeline cuando se configura el stage de creación de </a:t>
            </a:r>
            <a:r>
              <a:rPr lang="es-CO" sz="1100">
                <a:latin typeface="Arial"/>
                <a:ea typeface="Arial"/>
                <a:cs typeface="Arial"/>
                <a:sym typeface="Arial"/>
              </a:rPr>
              <a:t>órdenes</a:t>
            </a:r>
            <a:r>
              <a:rPr lang="es-CO" sz="1100">
                <a:latin typeface="Arial"/>
                <a:ea typeface="Arial"/>
                <a:cs typeface="Arial"/>
                <a:sym typeface="Arial"/>
              </a:rPr>
              <a:t> de cambio para despliegues de aplicaciones en ambiente productivo? // 103</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Completar la configuración de orden de cambios con la configuración de </a:t>
            </a:r>
            <a:r>
              <a:rPr lang="es-CO" sz="1100">
                <a:latin typeface="Arial"/>
                <a:ea typeface="Arial"/>
                <a:cs typeface="Arial"/>
                <a:sym typeface="Arial"/>
              </a:rPr>
              <a:t>órdenes</a:t>
            </a:r>
            <a:r>
              <a:rPr lang="es-CO" sz="1100">
                <a:latin typeface="Arial"/>
                <a:ea typeface="Arial"/>
                <a:cs typeface="Arial"/>
                <a:sym typeface="Arial"/>
              </a:rPr>
              <a:t> de cambio de </a:t>
            </a:r>
            <a:r>
              <a:rPr lang="es-CO" sz="1100">
                <a:latin typeface="Arial"/>
                <a:ea typeface="Arial"/>
                <a:cs typeface="Arial"/>
                <a:sym typeface="Arial"/>
              </a:rPr>
              <a:t>emergencia</a:t>
            </a:r>
            <a:r>
              <a:rPr lang="es-CO" sz="1100">
                <a:latin typeface="Arial"/>
                <a:ea typeface="Arial"/>
                <a:cs typeface="Arial"/>
                <a:sym typeface="Arial"/>
              </a:rPr>
              <a:t>.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Solo configurar el pipeline con la configuración de orden de cambio de emergencia cuando sea necesaria.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Editar el release en tiempo de ejecución para actualizar los cambios según el tipo de despliegue.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Tener una orden de cambio manual en caso de que el pipeline falle. </a:t>
            </a:r>
            <a:endParaRPr sz="1100">
              <a:latin typeface="Arial"/>
              <a:ea typeface="Arial"/>
              <a:cs typeface="Arial"/>
              <a:sym typeface="Arial"/>
            </a:endParaRPr>
          </a:p>
          <a:p>
            <a:pPr indent="0" lvl="0" marL="914400" rtl="0" algn="l">
              <a:lnSpc>
                <a:spcPct val="115000"/>
              </a:lnSpc>
              <a:spcBef>
                <a:spcPts val="0"/>
              </a:spcBef>
              <a:spcAft>
                <a:spcPts val="0"/>
              </a:spcAft>
              <a:buNone/>
            </a:pPr>
            <a:r>
              <a:t/>
            </a:r>
            <a:endParaRPr sz="1100">
              <a:highlight>
                <a:srgbClr val="CCCCCC"/>
              </a:highlight>
              <a:latin typeface="Arial"/>
              <a:ea typeface="Arial"/>
              <a:cs typeface="Arial"/>
              <a:sym typeface="Arial"/>
            </a:endParaRPr>
          </a:p>
          <a:p>
            <a:pPr indent="0" lvl="0" marL="914400" rtl="0" algn="l">
              <a:lnSpc>
                <a:spcPct val="115000"/>
              </a:lnSpc>
              <a:spcBef>
                <a:spcPts val="0"/>
              </a:spcBef>
              <a:spcAft>
                <a:spcPts val="0"/>
              </a:spcAft>
              <a:buNone/>
            </a:pPr>
            <a:r>
              <a:t/>
            </a:r>
            <a:endParaRPr sz="1100">
              <a:highlight>
                <a:srgbClr val="CCCCCC"/>
              </a:highlight>
              <a:latin typeface="Arial"/>
              <a:ea typeface="Arial"/>
              <a:cs typeface="Arial"/>
              <a:sym typeface="Arial"/>
            </a:endParaRPr>
          </a:p>
          <a:p>
            <a:pPr indent="0" lvl="0" marL="0" rtl="0" algn="l">
              <a:lnSpc>
                <a:spcPct val="115000"/>
              </a:lnSpc>
              <a:spcBef>
                <a:spcPts val="0"/>
              </a:spcBef>
              <a:spcAft>
                <a:spcPts val="0"/>
              </a:spcAft>
              <a:buNone/>
            </a:pPr>
            <a:r>
              <a:rPr lang="es-CO" sz="1100">
                <a:latin typeface="Arial"/>
                <a:ea typeface="Arial"/>
                <a:cs typeface="Arial"/>
                <a:sym typeface="Arial"/>
              </a:rPr>
              <a:t>¿Cuál es la definición más acertada de lead time utilizada en la organización? // 104</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Es el tiempo que transcurre entre el inicio de un sprint y el inicio del siguiente sprint.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Es el tiempo de espera que sucede entre los despliegues de los ambientes respectivos de la aplicación.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Es el tiempo que transcurre entre la creación de un requerimiento de un cliente hasta que se implementa en producción.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Es el tiempo total de duración de un despliegue en un ambiente productivo.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126f56f43e5_0_212"/>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 Avanzadas.</a:t>
            </a:r>
            <a:endParaRPr/>
          </a:p>
        </p:txBody>
      </p:sp>
      <p:sp>
        <p:nvSpPr>
          <p:cNvPr id="553" name="Google Shape;553;g126f56f43e5_0_212"/>
          <p:cNvSpPr txBox="1"/>
          <p:nvPr>
            <p:ph idx="1" type="body"/>
          </p:nvPr>
        </p:nvSpPr>
        <p:spPr>
          <a:xfrm>
            <a:off x="319625" y="688275"/>
            <a:ext cx="8502900" cy="3613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lang="es-CO" sz="1100">
                <a:latin typeface="Arial"/>
                <a:ea typeface="Arial"/>
                <a:cs typeface="Arial"/>
                <a:sym typeface="Arial"/>
              </a:rPr>
              <a:t>¿Cuál de las siguientes afirmaciones NO es correcta con respecto a la ejecución de Pipelines E2E? // 105</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Las pruebas E2E deben ser ejecutadas a nivel de aplicación y no por componente.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El Pipeline debe tener configurada todas las pruebas automatizadas que se deben ejecutar a nivel de aplicación.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Los Stages a configurar en el Pipeline E2E son: E2E, Performances E2E, Security E2E.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Cuando las aplicaciones cuentan con muchos componentes, es necesario realizar las pruebas E2E por cada componente. </a:t>
            </a:r>
            <a:endParaRPr sz="1100">
              <a:latin typeface="Arial"/>
              <a:ea typeface="Arial"/>
              <a:cs typeface="Arial"/>
              <a:sym typeface="Arial"/>
            </a:endParaRPr>
          </a:p>
          <a:p>
            <a:pPr indent="0" lvl="0" marL="0" rtl="0" algn="l">
              <a:lnSpc>
                <a:spcPct val="115000"/>
              </a:lnSpc>
              <a:spcBef>
                <a:spcPts val="100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lang="es-CO" sz="1100">
                <a:latin typeface="Arial"/>
                <a:ea typeface="Arial"/>
                <a:cs typeface="Arial"/>
                <a:sym typeface="Arial"/>
              </a:rPr>
              <a:t>¿Cuál de las siguientes afirmaciones NO es correcta con respecto a la configuración de Stage Acceptance Test en DEV y CER?// 106</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Las pruebas de aceptación siempre deben ejecutarse de forma automática para el caso de las pruebas de backend integración y servicio).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Para las pruebas de aceptación del frontend, solo es necesario contar con las evidencias del desarrollador, donde se garantice la calidad del código.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Todos los stage que contengan tareas de SoapUI, Visual Studio Test o Maven, deben contener la tarea Publish Test Results.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Las pruebas de aceptación deben ejecutarse con el pool de Release. </a:t>
            </a:r>
            <a:endParaRPr sz="1100">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126f56f43e5_0_218"/>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 Avanzadas.</a:t>
            </a:r>
            <a:endParaRPr/>
          </a:p>
        </p:txBody>
      </p:sp>
      <p:sp>
        <p:nvSpPr>
          <p:cNvPr id="560" name="Google Shape;560;g126f56f43e5_0_218"/>
          <p:cNvSpPr txBox="1"/>
          <p:nvPr>
            <p:ph idx="1" type="body"/>
          </p:nvPr>
        </p:nvSpPr>
        <p:spPr>
          <a:xfrm>
            <a:off x="319625" y="688275"/>
            <a:ext cx="8594700" cy="15120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1000"/>
              </a:spcBef>
              <a:spcAft>
                <a:spcPts val="0"/>
              </a:spcAft>
              <a:buNone/>
            </a:pPr>
            <a:r>
              <a:rPr lang="es-CO" sz="1100">
                <a:solidFill>
                  <a:srgbClr val="333333"/>
                </a:solidFill>
                <a:highlight>
                  <a:srgbClr val="FFFFFF"/>
                </a:highlight>
                <a:latin typeface="Arial"/>
                <a:ea typeface="Arial"/>
                <a:cs typeface="Arial"/>
                <a:sym typeface="Arial"/>
              </a:rPr>
              <a:t>Para los despliegue en ambiente CER se tienen definidos algunos stages. Seleccione el stage que NO corresponde a la definición.//112</a:t>
            </a:r>
            <a:endParaRPr sz="1100">
              <a:solidFill>
                <a:srgbClr val="333333"/>
              </a:solidFill>
              <a:highlight>
                <a:srgbClr val="FFFFFF"/>
              </a:highlight>
              <a:latin typeface="Arial"/>
              <a:ea typeface="Arial"/>
              <a:cs typeface="Arial"/>
              <a:sym typeface="Arial"/>
            </a:endParaRPr>
          </a:p>
          <a:p>
            <a:pPr indent="-298450" lvl="1" marL="914400" rtl="0" algn="l">
              <a:lnSpc>
                <a:spcPct val="115000"/>
              </a:lnSpc>
              <a:spcBef>
                <a:spcPts val="1000"/>
              </a:spcBef>
              <a:spcAft>
                <a:spcPts val="0"/>
              </a:spcAft>
              <a:buClr>
                <a:srgbClr val="333333"/>
              </a:buClr>
              <a:buSzPts val="1100"/>
              <a:buAutoNum type="alphaLcPeriod"/>
            </a:pPr>
            <a:r>
              <a:rPr lang="es-CO" sz="1100">
                <a:solidFill>
                  <a:srgbClr val="333333"/>
                </a:solidFill>
                <a:highlight>
                  <a:srgbClr val="FFFFFF"/>
                </a:highlight>
                <a:latin typeface="Arial"/>
                <a:ea typeface="Arial"/>
                <a:cs typeface="Arial"/>
                <a:sym typeface="Arial"/>
              </a:rPr>
              <a:t>E2E</a:t>
            </a:r>
            <a:endParaRPr sz="1100">
              <a:solidFill>
                <a:srgbClr val="333333"/>
              </a:solidFill>
              <a:highlight>
                <a:srgbClr val="FFFFFF"/>
              </a:highlight>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solidFill>
                  <a:srgbClr val="333333"/>
                </a:solidFill>
                <a:highlight>
                  <a:srgbClr val="FFFFFF"/>
                </a:highlight>
                <a:latin typeface="Arial"/>
                <a:ea typeface="Arial"/>
                <a:cs typeface="Arial"/>
                <a:sym typeface="Arial"/>
              </a:rPr>
              <a:t>Security E2E</a:t>
            </a:r>
            <a:endParaRPr sz="1100">
              <a:solidFill>
                <a:srgbClr val="333333"/>
              </a:solidFill>
              <a:highlight>
                <a:srgbClr val="FFFFFF"/>
              </a:highlight>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solidFill>
                  <a:srgbClr val="333333"/>
                </a:solidFill>
                <a:highlight>
                  <a:srgbClr val="FFFFFF"/>
                </a:highlight>
                <a:latin typeface="Arial"/>
                <a:ea typeface="Arial"/>
                <a:cs typeface="Arial"/>
                <a:sym typeface="Arial"/>
              </a:rPr>
              <a:t>Deploy</a:t>
            </a:r>
            <a:endParaRPr sz="1100">
              <a:solidFill>
                <a:srgbClr val="333333"/>
              </a:solidFill>
              <a:highlight>
                <a:srgbClr val="FFFFFF"/>
              </a:highlight>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solidFill>
                  <a:srgbClr val="333333"/>
                </a:solidFill>
                <a:latin typeface="Arial"/>
                <a:ea typeface="Arial"/>
                <a:cs typeface="Arial"/>
                <a:sym typeface="Arial"/>
              </a:rPr>
              <a:t>Rollback</a:t>
            </a:r>
            <a:endParaRPr sz="1100">
              <a:latin typeface="Arial"/>
              <a:ea typeface="Arial"/>
              <a:cs typeface="Arial"/>
              <a:sym typeface="Arial"/>
            </a:endParaRPr>
          </a:p>
        </p:txBody>
      </p:sp>
      <p:sp>
        <p:nvSpPr>
          <p:cNvPr id="561" name="Google Shape;561;g126f56f43e5_0_218"/>
          <p:cNvSpPr txBox="1"/>
          <p:nvPr/>
        </p:nvSpPr>
        <p:spPr>
          <a:xfrm>
            <a:off x="1720800" y="2317400"/>
            <a:ext cx="5702400" cy="1754700"/>
          </a:xfrm>
          <a:prstGeom prst="rect">
            <a:avLst/>
          </a:prstGeom>
          <a:solidFill>
            <a:srgbClr val="9FC5E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CO" sz="1000">
                <a:solidFill>
                  <a:srgbClr val="202124"/>
                </a:solidFill>
                <a:latin typeface="Comfortaa"/>
                <a:ea typeface="Comfortaa"/>
                <a:cs typeface="Comfortaa"/>
                <a:sym typeface="Comfortaa"/>
              </a:rPr>
              <a:t>CER: Certificación</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rPr lang="es-CO" sz="1000">
                <a:solidFill>
                  <a:srgbClr val="202124"/>
                </a:solidFill>
                <a:latin typeface="Comfortaa"/>
                <a:ea typeface="Comfortaa"/>
                <a:cs typeface="Comfortaa"/>
                <a:sym typeface="Comfortaa"/>
              </a:rPr>
              <a:t>E2E: Pruebas End To End: Son las pruebas desde el GUI de la solución usando todas las dependencias.</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rPr lang="es-CO" sz="1000">
                <a:solidFill>
                  <a:srgbClr val="202124"/>
                </a:solidFill>
                <a:latin typeface="Comfortaa"/>
                <a:ea typeface="Comfortaa"/>
                <a:cs typeface="Comfortaa"/>
                <a:sym typeface="Comfortaa"/>
              </a:rPr>
              <a:t>Security E2E: Pruebas de seguridad con todos los elementos completos de la solución</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rPr lang="es-CO" sz="1000">
                <a:solidFill>
                  <a:srgbClr val="202124"/>
                </a:solidFill>
                <a:latin typeface="Comfortaa"/>
                <a:ea typeface="Comfortaa"/>
                <a:cs typeface="Comfortaa"/>
                <a:sym typeface="Comfortaa"/>
              </a:rPr>
              <a:t>When a deployment fails, it is likely to leave an environment in an unhealthy state. A rollback strategy is required to get the environment back to a healthy state</a:t>
            </a:r>
            <a:br>
              <a:rPr lang="es-CO" sz="1000">
                <a:solidFill>
                  <a:srgbClr val="202124"/>
                </a:solidFill>
                <a:latin typeface="Comfortaa"/>
                <a:ea typeface="Comfortaa"/>
                <a:cs typeface="Comfortaa"/>
                <a:sym typeface="Comfortaa"/>
              </a:rPr>
            </a:br>
            <a:br>
              <a:rPr lang="es-CO" sz="1000">
                <a:solidFill>
                  <a:srgbClr val="202124"/>
                </a:solidFill>
                <a:latin typeface="Comfortaa"/>
                <a:ea typeface="Comfortaa"/>
                <a:cs typeface="Comfortaa"/>
                <a:sym typeface="Comfortaa"/>
              </a:rPr>
            </a:br>
            <a:r>
              <a:rPr lang="es-CO" sz="1000">
                <a:solidFill>
                  <a:srgbClr val="202124"/>
                </a:solidFill>
                <a:latin typeface="Comfortaa"/>
                <a:ea typeface="Comfortaa"/>
                <a:cs typeface="Comfortaa"/>
                <a:sym typeface="Comfortaa"/>
              </a:rPr>
              <a:t>En CER es posible que el rollback no sea realmente parte de la definición.</a:t>
            </a:r>
            <a:endParaRPr sz="1000">
              <a:solidFill>
                <a:srgbClr val="202124"/>
              </a:solidFill>
              <a:latin typeface="Comfortaa"/>
              <a:ea typeface="Comfortaa"/>
              <a:cs typeface="Comfortaa"/>
              <a:sym typeface="Comforta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126f56f43e5_0_225"/>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 Avanzadas.</a:t>
            </a:r>
            <a:endParaRPr/>
          </a:p>
        </p:txBody>
      </p:sp>
      <p:sp>
        <p:nvSpPr>
          <p:cNvPr id="568" name="Google Shape;568;g126f56f43e5_0_225"/>
          <p:cNvSpPr txBox="1"/>
          <p:nvPr>
            <p:ph idx="1" type="body"/>
          </p:nvPr>
        </p:nvSpPr>
        <p:spPr>
          <a:xfrm>
            <a:off x="319625" y="688275"/>
            <a:ext cx="8594700" cy="41439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sz="1100">
                <a:latin typeface="Arial"/>
                <a:ea typeface="Arial"/>
                <a:cs typeface="Arial"/>
                <a:sym typeface="Arial"/>
              </a:rPr>
              <a:t>¿Cuándo no se debe hacer una prueba automatizada? // 115</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00">
              <a:latin typeface="Arial"/>
              <a:ea typeface="Arial"/>
              <a:cs typeface="Arial"/>
              <a:sym typeface="Arial"/>
            </a:endParaRPr>
          </a:p>
          <a:p>
            <a:pPr indent="0" lvl="0" marL="0" rtl="0" algn="l">
              <a:lnSpc>
                <a:spcPct val="115000"/>
              </a:lnSpc>
              <a:spcBef>
                <a:spcPts val="0"/>
              </a:spcBef>
              <a:spcAft>
                <a:spcPts val="0"/>
              </a:spcAft>
              <a:buNone/>
            </a:pPr>
            <a:r>
              <a:t/>
            </a:r>
            <a:endParaRPr sz="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La aplicación solo va a tener un paso a producción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La aplicación no tiene adherencia con los frameworks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No se aprecia un costo-beneficio positivo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Todas las anteriores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lang="es-CO" sz="1100">
                <a:latin typeface="Arial"/>
                <a:ea typeface="Arial"/>
                <a:cs typeface="Arial"/>
                <a:sym typeface="Arial"/>
              </a:rPr>
              <a:t>Una aplicación tiene el Front construido en angular y en una de las vistas se carga una lista desplegable con todos los días de la semana. Selecciona la prueba más idónea que garantiza el cargado correcto de la lista. // 117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Una prueba unitaria que verifique el contenido de la lista.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Una prueba E2E que compare el contenido de la lista en la pantalla con el maestro de días de la base de datos.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Hacer una prueba de aceptación que interactúe directamente con la pantalla. </a:t>
            </a:r>
            <a:endParaRPr sz="1100">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126f56f43e5_0_232"/>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 Avanzadas.</a:t>
            </a:r>
            <a:endParaRPr/>
          </a:p>
        </p:txBody>
      </p:sp>
      <p:sp>
        <p:nvSpPr>
          <p:cNvPr id="575" name="Google Shape;575;g126f56f43e5_0_232"/>
          <p:cNvSpPr txBox="1"/>
          <p:nvPr>
            <p:ph idx="1" type="body"/>
          </p:nvPr>
        </p:nvSpPr>
        <p:spPr>
          <a:xfrm>
            <a:off x="319625" y="688275"/>
            <a:ext cx="8594700" cy="2955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CO" sz="1100">
                <a:latin typeface="Arial"/>
                <a:ea typeface="Arial"/>
                <a:cs typeface="Arial"/>
                <a:sym typeface="Arial"/>
              </a:rPr>
              <a:t>¿Cuáles son las ventajas de aplicar la metodología ATDD? // 118</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Comprender realmente la necesidad del usuario, iniciar con desarrollos previos para ir adelantando tareas de certificación.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Entender la complejidad de las tareas, ser ágiles.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Estimar mejor los tiempos, entender la complejidad de las tareas, comprender realmente la necesidad del usuario.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Realizar reuniones constantes con el equipo, validar con el usuario sí lo que se está desarrollando cumple con los criterios de aceptación.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lang="es-CO" sz="1100">
                <a:latin typeface="Arial"/>
                <a:ea typeface="Arial"/>
                <a:cs typeface="Arial"/>
                <a:sym typeface="Arial"/>
              </a:rPr>
              <a:t>¿Entre cuáles actores fomenta la comunicación de ATDD con el fin de entregar un producto de mayor calidad y en menos tiempo?//120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Líder, scrum, cliente y desarrolladores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Usuarios, desarrolladores y testers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Directores, usuarios, líderes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Usuarios, desarrolladores </a:t>
            </a:r>
            <a:endParaRPr sz="1100">
              <a:latin typeface="Arial"/>
              <a:ea typeface="Arial"/>
              <a:cs typeface="Arial"/>
              <a:sym typeface="Arial"/>
            </a:endParaRPr>
          </a:p>
        </p:txBody>
      </p:sp>
      <p:sp>
        <p:nvSpPr>
          <p:cNvPr id="576" name="Google Shape;576;g126f56f43e5_0_232"/>
          <p:cNvSpPr txBox="1"/>
          <p:nvPr/>
        </p:nvSpPr>
        <p:spPr>
          <a:xfrm>
            <a:off x="1720800" y="3799225"/>
            <a:ext cx="5702400" cy="869700"/>
          </a:xfrm>
          <a:prstGeom prst="rect">
            <a:avLst/>
          </a:prstGeom>
          <a:solidFill>
            <a:srgbClr val="9FC5E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CO" sz="1000">
                <a:solidFill>
                  <a:srgbClr val="202124"/>
                </a:solidFill>
                <a:latin typeface="Comfortaa"/>
                <a:ea typeface="Comfortaa"/>
                <a:cs typeface="Comfortaa"/>
                <a:sym typeface="Comfortaa"/>
              </a:rPr>
              <a:t>Analogous to test-driven development, Acceptance Test Driven Development (ATDD) involves team members with different perspectives (customer, development, testing) collaborating to write acceptance tests in advance of implementing the corresponding functionality.</a:t>
            </a:r>
            <a:endParaRPr sz="1000">
              <a:solidFill>
                <a:srgbClr val="202124"/>
              </a:solidFill>
              <a:latin typeface="Comfortaa"/>
              <a:ea typeface="Comfortaa"/>
              <a:cs typeface="Comfortaa"/>
              <a:sym typeface="Comforta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126f56f43e5_0_240"/>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Preguntas Avanzadas.</a:t>
            </a:r>
            <a:endParaRPr/>
          </a:p>
        </p:txBody>
      </p:sp>
      <p:sp>
        <p:nvSpPr>
          <p:cNvPr id="583" name="Google Shape;583;g126f56f43e5_0_240"/>
          <p:cNvSpPr txBox="1"/>
          <p:nvPr>
            <p:ph idx="1" type="body"/>
          </p:nvPr>
        </p:nvSpPr>
        <p:spPr>
          <a:xfrm>
            <a:off x="319625" y="688275"/>
            <a:ext cx="8594700" cy="2955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s-CO" sz="1100">
                <a:latin typeface="Arial"/>
                <a:ea typeface="Arial"/>
                <a:cs typeface="Arial"/>
                <a:sym typeface="Arial"/>
              </a:rPr>
              <a:t>Según la pirámide de Cohn, ¿Qué niveles se tienen en CT en Bancolombia? y ¿Cuál es el orden que nos da mejor beneficio de tiempo y costo para la mayoría de proyectos? // 116</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GUI(E2E), Acceptance Test, Unit Testing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Acceptance Test, Unit Testing, GUICE2E)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Unit Testing, Acceptance Test, GUI(E2E)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GUI(E2E), Acceptance Test, Unit Testing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lang="es-CO" sz="1100">
                <a:latin typeface="Arial"/>
                <a:ea typeface="Arial"/>
                <a:cs typeface="Arial"/>
                <a:sym typeface="Arial"/>
              </a:rPr>
              <a:t>De acuerdo a la pirámide de Cohn, ¿En qué nivel </a:t>
            </a:r>
            <a:r>
              <a:rPr lang="es-CO" sz="1100">
                <a:latin typeface="Arial"/>
                <a:ea typeface="Arial"/>
                <a:cs typeface="Arial"/>
                <a:sym typeface="Arial"/>
              </a:rPr>
              <a:t>se</a:t>
            </a:r>
            <a:r>
              <a:rPr lang="es-CO" sz="1100">
                <a:latin typeface="Arial"/>
                <a:ea typeface="Arial"/>
                <a:cs typeface="Arial"/>
                <a:sym typeface="Arial"/>
              </a:rPr>
              <a:t> deben hacer más pruebas que en los otros niveles? // 119</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E2E y unitarias ya que nos ayuda a anticiparnos a los errores en producción.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Acceptance Test en este nivel cubrimos las pruebas de principio a fin.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Unitarias y E2E ya que nos anticipamos a los errores que se puedan producir y tener controlados los elementos al </a:t>
            </a:r>
            <a:r>
              <a:rPr lang="es-CO" sz="1100">
                <a:latin typeface="Arial"/>
                <a:ea typeface="Arial"/>
                <a:cs typeface="Arial"/>
                <a:sym typeface="Arial"/>
              </a:rPr>
              <a:t>más</a:t>
            </a:r>
            <a:r>
              <a:rPr lang="es-CO" sz="1100">
                <a:latin typeface="Arial"/>
                <a:ea typeface="Arial"/>
                <a:cs typeface="Arial"/>
                <a:sym typeface="Arial"/>
              </a:rPr>
              <a:t> bajo nivel. </a:t>
            </a:r>
            <a:endParaRPr sz="1100">
              <a:latin typeface="Arial"/>
              <a:ea typeface="Arial"/>
              <a:cs typeface="Arial"/>
              <a:sym typeface="Arial"/>
            </a:endParaRPr>
          </a:p>
          <a:p>
            <a:pPr indent="-298450" lvl="1" marL="914400" rtl="0" algn="l">
              <a:lnSpc>
                <a:spcPct val="115000"/>
              </a:lnSpc>
              <a:spcBef>
                <a:spcPts val="0"/>
              </a:spcBef>
              <a:spcAft>
                <a:spcPts val="0"/>
              </a:spcAft>
              <a:buClr>
                <a:srgbClr val="333333"/>
              </a:buClr>
              <a:buSzPts val="1100"/>
              <a:buAutoNum type="alphaLcPeriod"/>
            </a:pPr>
            <a:r>
              <a:rPr lang="es-CO" sz="1100">
                <a:latin typeface="Arial"/>
                <a:ea typeface="Arial"/>
                <a:cs typeface="Arial"/>
                <a:sym typeface="Arial"/>
              </a:rPr>
              <a:t>Unitarias ya que nos anticipamos a los errores que se puedan producir y tener controlados los elementos al </a:t>
            </a:r>
            <a:r>
              <a:rPr lang="es-CO" sz="1100">
                <a:latin typeface="Arial"/>
                <a:ea typeface="Arial"/>
                <a:cs typeface="Arial"/>
                <a:sym typeface="Arial"/>
              </a:rPr>
              <a:t>más</a:t>
            </a:r>
            <a:r>
              <a:rPr lang="es-CO" sz="1100">
                <a:latin typeface="Arial"/>
                <a:ea typeface="Arial"/>
                <a:cs typeface="Arial"/>
                <a:sym typeface="Arial"/>
              </a:rPr>
              <a:t> bajo nivel.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p:txBody>
      </p:sp>
      <p:sp>
        <p:nvSpPr>
          <p:cNvPr id="584" name="Google Shape;584;g126f56f43e5_0_240"/>
          <p:cNvSpPr txBox="1"/>
          <p:nvPr/>
        </p:nvSpPr>
        <p:spPr>
          <a:xfrm>
            <a:off x="1720800" y="3643575"/>
            <a:ext cx="5702400" cy="1498200"/>
          </a:xfrm>
          <a:prstGeom prst="rect">
            <a:avLst/>
          </a:prstGeom>
          <a:solidFill>
            <a:srgbClr val="9FC5E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CO" sz="1000">
                <a:solidFill>
                  <a:srgbClr val="202124"/>
                </a:solidFill>
                <a:latin typeface="Comfortaa"/>
                <a:ea typeface="Comfortaa"/>
                <a:cs typeface="Comfortaa"/>
                <a:sym typeface="Comfortaa"/>
              </a:rPr>
              <a:t>Pirámide</a:t>
            </a:r>
            <a:r>
              <a:rPr lang="es-CO" sz="1000">
                <a:solidFill>
                  <a:srgbClr val="202124"/>
                </a:solidFill>
                <a:latin typeface="Comfortaa"/>
                <a:ea typeface="Comfortaa"/>
                <a:cs typeface="Comfortaa"/>
                <a:sym typeface="Comfortaa"/>
              </a:rPr>
              <a:t> de Cohn</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0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00">
              <a:solidFill>
                <a:srgbClr val="202124"/>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00">
              <a:solidFill>
                <a:srgbClr val="202124"/>
              </a:solidFill>
              <a:latin typeface="Comfortaa"/>
              <a:ea typeface="Comfortaa"/>
              <a:cs typeface="Comfortaa"/>
              <a:sym typeface="Comfortaa"/>
            </a:endParaRPr>
          </a:p>
        </p:txBody>
      </p:sp>
      <p:pic>
        <p:nvPicPr>
          <p:cNvPr id="585" name="Google Shape;585;g126f56f43e5_0_240"/>
          <p:cNvPicPr preferRelativeResize="0"/>
          <p:nvPr/>
        </p:nvPicPr>
        <p:blipFill>
          <a:blip r:embed="rId3">
            <a:alphaModFix/>
          </a:blip>
          <a:stretch>
            <a:fillRect/>
          </a:stretch>
        </p:blipFill>
        <p:spPr>
          <a:xfrm>
            <a:off x="3362800" y="3675813"/>
            <a:ext cx="2210650" cy="14211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4"/>
          <p:cNvSpPr/>
          <p:nvPr/>
        </p:nvSpPr>
        <p:spPr>
          <a:xfrm>
            <a:off x="1893624" y="1427067"/>
            <a:ext cx="4322016" cy="224676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0"/>
              <a:buFont typeface="Arial"/>
              <a:buNone/>
            </a:pPr>
            <a:r>
              <a:rPr b="1" i="0" lang="es-CO" sz="14000" u="none" cap="none" strike="noStrike">
                <a:solidFill>
                  <a:srgbClr val="243C75"/>
                </a:solidFill>
                <a:latin typeface="Gill Sans"/>
                <a:ea typeface="Gill Sans"/>
                <a:cs typeface="Gill Sans"/>
                <a:sym typeface="Gill Sans"/>
              </a:rPr>
              <a:t>AP</a:t>
            </a:r>
            <a:r>
              <a:rPr b="1" i="0" lang="es-CO" sz="14000" u="none" cap="none" strike="noStrike">
                <a:solidFill>
                  <a:srgbClr val="468AB8"/>
                </a:solidFill>
                <a:latin typeface="Gill Sans"/>
                <a:ea typeface="Gill Sans"/>
                <a:cs typeface="Gill Sans"/>
                <a:sym typeface="Gill Sans"/>
              </a:rPr>
              <a:t>I</a:t>
            </a:r>
            <a:endParaRPr b="1" i="0" sz="14000" u="none" cap="none" strike="noStrike">
              <a:solidFill>
                <a:schemeClr val="dk1"/>
              </a:solidFill>
              <a:latin typeface="Gill Sans"/>
              <a:ea typeface="Gill Sans"/>
              <a:cs typeface="Gill Sans"/>
              <a:sym typeface="Gill Sans"/>
            </a:endParaRPr>
          </a:p>
        </p:txBody>
      </p:sp>
      <p:pic>
        <p:nvPicPr>
          <p:cNvPr descr="SOA-Experts" id="592" name="Google Shape;592;p54"/>
          <p:cNvPicPr preferRelativeResize="0"/>
          <p:nvPr/>
        </p:nvPicPr>
        <p:blipFill rotWithShape="1">
          <a:blip r:embed="rId3">
            <a:alphaModFix/>
          </a:blip>
          <a:srcRect b="0" l="88059" r="0" t="0"/>
          <a:stretch/>
        </p:blipFill>
        <p:spPr>
          <a:xfrm>
            <a:off x="5161771" y="1949201"/>
            <a:ext cx="336902" cy="1245110"/>
          </a:xfrm>
          <a:prstGeom prst="rect">
            <a:avLst/>
          </a:prstGeom>
          <a:noFill/>
          <a:ln>
            <a:noFill/>
          </a:ln>
        </p:spPr>
      </p:pic>
      <p:sp>
        <p:nvSpPr>
          <p:cNvPr id="593" name="Google Shape;593;p54"/>
          <p:cNvSpPr/>
          <p:nvPr/>
        </p:nvSpPr>
        <p:spPr>
          <a:xfrm>
            <a:off x="290946" y="586656"/>
            <a:ext cx="6851073" cy="2166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94" name="Google Shape;594;p54"/>
          <p:cNvSpPr/>
          <p:nvPr/>
        </p:nvSpPr>
        <p:spPr>
          <a:xfrm>
            <a:off x="6361112" y="2185363"/>
            <a:ext cx="1890261" cy="1015663"/>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s-CO" sz="1000" u="none" cap="none" strike="noStrike">
                <a:solidFill>
                  <a:srgbClr val="4D4D4D"/>
                </a:solidFill>
                <a:latin typeface="Arial"/>
                <a:ea typeface="Arial"/>
                <a:cs typeface="Arial"/>
                <a:sym typeface="Arial"/>
              </a:rPr>
              <a:t>VCSOFT Argentina S.A.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4D4D4D"/>
                </a:solidFill>
                <a:latin typeface="Arial"/>
                <a:ea typeface="Arial"/>
                <a:cs typeface="Arial"/>
                <a:sym typeface="Arial"/>
              </a:rPr>
              <a:t>Luis María Campos 134 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4D4D4D"/>
                </a:solidFill>
                <a:latin typeface="Arial"/>
                <a:ea typeface="Arial"/>
                <a:cs typeface="Arial"/>
                <a:sym typeface="Arial"/>
              </a:rPr>
              <a:t>Tel.: (54-11) 5258 2374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4D4D4D"/>
                </a:solidFill>
                <a:latin typeface="Arial"/>
                <a:ea typeface="Arial"/>
                <a:cs typeface="Arial"/>
                <a:sym typeface="Arial"/>
              </a:rPr>
              <a:t>Cel:(54 9 11) 3236 9775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4D4D4D"/>
                </a:solidFill>
                <a:latin typeface="Arial"/>
                <a:ea typeface="Arial"/>
                <a:cs typeface="Arial"/>
                <a:sym typeface="Arial"/>
              </a:rPr>
              <a:t>Buenos Aires, Argentina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D4D4D"/>
              </a:solidFill>
              <a:latin typeface="Arial"/>
              <a:ea typeface="Arial"/>
              <a:cs typeface="Arial"/>
              <a:sym typeface="Arial"/>
            </a:endParaRPr>
          </a:p>
        </p:txBody>
      </p:sp>
      <p:sp>
        <p:nvSpPr>
          <p:cNvPr id="595" name="Google Shape;595;p54"/>
          <p:cNvSpPr/>
          <p:nvPr/>
        </p:nvSpPr>
        <p:spPr>
          <a:xfrm>
            <a:off x="6361113" y="3082648"/>
            <a:ext cx="1890261" cy="86177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s-CO" sz="1000" u="none" cap="none" strike="noStrike">
                <a:solidFill>
                  <a:srgbClr val="4D4D4D"/>
                </a:solidFill>
                <a:latin typeface="Arial"/>
                <a:ea typeface="Arial"/>
                <a:cs typeface="Arial"/>
                <a:sym typeface="Arial"/>
              </a:rPr>
              <a:t>VCSOFT  S.A.S.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4D4D4D"/>
                </a:solidFill>
                <a:latin typeface="Arial"/>
                <a:ea typeface="Arial"/>
                <a:cs typeface="Arial"/>
                <a:sym typeface="Arial"/>
              </a:rPr>
              <a:t>Calle 100 No 17A - 36 Of. 601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4D4D4D"/>
                </a:solidFill>
                <a:latin typeface="Arial"/>
                <a:ea typeface="Arial"/>
                <a:cs typeface="Arial"/>
                <a:sym typeface="Arial"/>
              </a:rPr>
              <a:t>Tel: (57-1) 621 9348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4D4D4D"/>
                </a:solidFill>
                <a:latin typeface="Arial"/>
                <a:ea typeface="Arial"/>
                <a:cs typeface="Arial"/>
                <a:sym typeface="Arial"/>
              </a:rPr>
              <a:t>Cel: 315 343 3919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4D4D4D"/>
                </a:solidFill>
                <a:latin typeface="Arial"/>
                <a:ea typeface="Arial"/>
                <a:cs typeface="Arial"/>
                <a:sym typeface="Arial"/>
              </a:rPr>
              <a:t>Bogotá, Colombia</a:t>
            </a:r>
            <a:endParaRPr b="0" i="0" sz="1400" u="none" cap="none" strike="noStrike">
              <a:solidFill>
                <a:srgbClr val="000000"/>
              </a:solidFill>
              <a:latin typeface="Arial"/>
              <a:ea typeface="Arial"/>
              <a:cs typeface="Arial"/>
              <a:sym typeface="Arial"/>
            </a:endParaRPr>
          </a:p>
        </p:txBody>
      </p:sp>
      <p:sp>
        <p:nvSpPr>
          <p:cNvPr id="596" name="Google Shape;596;p54"/>
          <p:cNvSpPr/>
          <p:nvPr/>
        </p:nvSpPr>
        <p:spPr>
          <a:xfrm>
            <a:off x="6361113" y="4017830"/>
            <a:ext cx="1947969" cy="86177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s-CO" sz="1000" u="none" cap="none" strike="noStrike">
                <a:solidFill>
                  <a:srgbClr val="4D4D4D"/>
                </a:solidFill>
                <a:latin typeface="Arial"/>
                <a:ea typeface="Arial"/>
                <a:cs typeface="Arial"/>
                <a:sym typeface="Arial"/>
              </a:rPr>
              <a:t>VCSOFT Chile S.A.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4D4D4D"/>
                </a:solidFill>
                <a:latin typeface="Arial"/>
                <a:ea typeface="Arial"/>
                <a:cs typeface="Arial"/>
                <a:sym typeface="Arial"/>
              </a:rPr>
              <a:t>Francisco Antonio Encina 1781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4D4D4D"/>
                </a:solidFill>
                <a:latin typeface="Arial"/>
                <a:ea typeface="Arial"/>
                <a:cs typeface="Arial"/>
                <a:sym typeface="Arial"/>
              </a:rPr>
              <a:t>Tel: (56-2) 28171983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4D4D4D"/>
                </a:solidFill>
                <a:latin typeface="Arial"/>
                <a:ea typeface="Arial"/>
                <a:cs typeface="Arial"/>
                <a:sym typeface="Arial"/>
              </a:rPr>
              <a:t>Cel:(56-9) 6288 5114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4D4D4D"/>
                </a:solidFill>
                <a:latin typeface="Arial"/>
                <a:ea typeface="Arial"/>
                <a:cs typeface="Arial"/>
                <a:sym typeface="Arial"/>
              </a:rPr>
              <a:t>Santiago, Chile</a:t>
            </a:r>
            <a:endParaRPr b="0" i="0" sz="1000" u="none" cap="none" strike="noStrike">
              <a:solidFill>
                <a:srgbClr val="4D4D4D"/>
              </a:solidFill>
              <a:latin typeface="Arial"/>
              <a:ea typeface="Arial"/>
              <a:cs typeface="Arial"/>
              <a:sym typeface="Arial"/>
            </a:endParaRPr>
          </a:p>
        </p:txBody>
      </p:sp>
      <p:pic>
        <p:nvPicPr>
          <p:cNvPr id="597" name="Google Shape;597;p54"/>
          <p:cNvPicPr preferRelativeResize="0"/>
          <p:nvPr/>
        </p:nvPicPr>
        <p:blipFill>
          <a:blip r:embed="rId4">
            <a:alphaModFix/>
          </a:blip>
          <a:stretch>
            <a:fillRect/>
          </a:stretch>
        </p:blipFill>
        <p:spPr>
          <a:xfrm>
            <a:off x="6442275" y="1703641"/>
            <a:ext cx="1727925" cy="478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12796f984ed_1_12"/>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CD (Continuous </a:t>
            </a:r>
            <a:r>
              <a:rPr lang="es-CO"/>
              <a:t>Deployment</a:t>
            </a:r>
            <a:r>
              <a:rPr lang="es-CO"/>
              <a:t>)</a:t>
            </a:r>
            <a:endParaRPr/>
          </a:p>
        </p:txBody>
      </p:sp>
      <p:sp>
        <p:nvSpPr>
          <p:cNvPr id="130" name="Google Shape;130;g12796f984ed_1_12"/>
          <p:cNvSpPr txBox="1"/>
          <p:nvPr>
            <p:ph idx="1" type="body"/>
          </p:nvPr>
        </p:nvSpPr>
        <p:spPr>
          <a:xfrm>
            <a:off x="249375" y="651234"/>
            <a:ext cx="8430600" cy="41682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rPr lang="es-CO" sz="2200"/>
              <a:t>En devops CD </a:t>
            </a:r>
            <a:r>
              <a:rPr lang="es-CO" sz="2200"/>
              <a:t>también</a:t>
            </a:r>
            <a:r>
              <a:rPr lang="es-CO" sz="2200"/>
              <a:t> traduce despliegue continuo.</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rPr lang="es-CO" sz="2200"/>
              <a:t>El despliegue continuo es un proceso automatizado de implementación de código sobre uno o varios entornos desencadenado por una acción en concreto, los cuales a su vez, se despliegan de forma </a:t>
            </a:r>
            <a:r>
              <a:rPr lang="es-CO" sz="2200"/>
              <a:t>automática</a:t>
            </a:r>
            <a:r>
              <a:rPr lang="es-CO" sz="2200"/>
              <a:t>.</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rPr lang="es-CO" sz="2200"/>
              <a:t>Ej: Al realizar un push sobre una rama, se desencadena un proceso automático de CI, y una vez finalizado ese proceso, el cambio será realizado sobre una u otras ramas de interés y desplegado en producción </a:t>
            </a:r>
            <a:r>
              <a:rPr lang="es-CO" sz="2200"/>
              <a:t>automáticamente</a:t>
            </a:r>
            <a:r>
              <a:rPr lang="es-CO" sz="2200"/>
              <a:t>. </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12796f984ed_1_18"/>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CT (Continuous Testing)</a:t>
            </a:r>
            <a:endParaRPr/>
          </a:p>
        </p:txBody>
      </p:sp>
      <p:sp>
        <p:nvSpPr>
          <p:cNvPr id="137" name="Google Shape;137;g12796f984ed_1_18"/>
          <p:cNvSpPr txBox="1"/>
          <p:nvPr>
            <p:ph idx="1" type="body"/>
          </p:nvPr>
        </p:nvSpPr>
        <p:spPr>
          <a:xfrm>
            <a:off x="249375" y="651234"/>
            <a:ext cx="8430600" cy="41682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Clr>
                <a:schemeClr val="dk1"/>
              </a:buClr>
              <a:buSzPts val="1100"/>
              <a:buFont typeface="Arial"/>
              <a:buNone/>
            </a:pPr>
            <a:r>
              <a:t/>
            </a:r>
            <a:endParaRPr/>
          </a:p>
          <a:p>
            <a:pPr indent="0" lvl="0" marL="0" rtl="0" algn="l">
              <a:spcBef>
                <a:spcPts val="480"/>
              </a:spcBef>
              <a:spcAft>
                <a:spcPts val="0"/>
              </a:spcAft>
              <a:buClr>
                <a:schemeClr val="dk1"/>
              </a:buClr>
              <a:buSzPts val="1100"/>
              <a:buFont typeface="Arial"/>
              <a:buNone/>
            </a:pPr>
            <a:r>
              <a:rPr lang="es-CO" sz="2200"/>
              <a:t>Las pruebas continuas es un proceso automatizado de ejecución de pruebas sobre el código desencadenado por una acción en concreto.</a:t>
            </a:r>
            <a:endParaRPr sz="22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rPr lang="es-CO" sz="2200"/>
              <a:t>Ej: Al realizar un push sobre una rama, se desencadena un proceso automático que ejecuta las pruebas pre-programadas del código, y en caso de no ser superadas, se </a:t>
            </a:r>
            <a:r>
              <a:rPr lang="es-CO" sz="2200"/>
              <a:t>notificarán</a:t>
            </a:r>
            <a:r>
              <a:rPr lang="es-CO" sz="2200"/>
              <a:t> de forma temprana estos errores para agilizar su corrección.</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127e40cc297_0_12"/>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RM</a:t>
            </a:r>
            <a:r>
              <a:rPr lang="es-CO"/>
              <a:t> (Release Management)</a:t>
            </a:r>
            <a:endParaRPr/>
          </a:p>
        </p:txBody>
      </p:sp>
      <p:sp>
        <p:nvSpPr>
          <p:cNvPr id="144" name="Google Shape;144;g127e40cc297_0_12"/>
          <p:cNvSpPr txBox="1"/>
          <p:nvPr>
            <p:ph idx="1" type="body"/>
          </p:nvPr>
        </p:nvSpPr>
        <p:spPr>
          <a:xfrm>
            <a:off x="249375" y="651233"/>
            <a:ext cx="8430600" cy="6786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Clr>
                <a:schemeClr val="dk1"/>
              </a:buClr>
              <a:buSzPts val="1100"/>
              <a:buFont typeface="Arial"/>
              <a:buNone/>
            </a:pPr>
            <a:r>
              <a:rPr lang="es-CO" sz="1700"/>
              <a:t>E</a:t>
            </a:r>
            <a:r>
              <a:rPr lang="es-CO" sz="1700"/>
              <a:t>s un sistema </a:t>
            </a:r>
            <a:r>
              <a:rPr lang="es-CO" sz="1700"/>
              <a:t>para gestionar todo el ciclo de vida de la entrega de software, desde la planificación hasta la construcción, ejecución de las pruebas y la implementación.</a:t>
            </a:r>
            <a:endParaRPr sz="1700"/>
          </a:p>
          <a:p>
            <a:pPr indent="0" lvl="0" marL="0" rtl="0" algn="l">
              <a:spcBef>
                <a:spcPts val="480"/>
              </a:spcBef>
              <a:spcAft>
                <a:spcPts val="0"/>
              </a:spcAft>
              <a:buClr>
                <a:schemeClr val="dk1"/>
              </a:buClr>
              <a:buSzPts val="1100"/>
              <a:buFont typeface="Arial"/>
              <a:buNone/>
            </a:pPr>
            <a:r>
              <a:t/>
            </a:r>
            <a:endParaRPr sz="2200"/>
          </a:p>
          <a:p>
            <a:pPr indent="0" lvl="0" marL="0" rtl="0" algn="l">
              <a:spcBef>
                <a:spcPts val="480"/>
              </a:spcBef>
              <a:spcAft>
                <a:spcPts val="0"/>
              </a:spcAft>
              <a:buClr>
                <a:schemeClr val="dk1"/>
              </a:buClr>
              <a:buSzPts val="1100"/>
              <a:buFont typeface="Arial"/>
              <a:buNone/>
            </a:pPr>
            <a:r>
              <a:t/>
            </a:r>
            <a:endParaRPr sz="2200"/>
          </a:p>
        </p:txBody>
      </p:sp>
      <p:pic>
        <p:nvPicPr>
          <p:cNvPr id="145" name="Google Shape;145;g127e40cc297_0_12"/>
          <p:cNvPicPr preferRelativeResize="0"/>
          <p:nvPr/>
        </p:nvPicPr>
        <p:blipFill rotWithShape="1">
          <a:blip r:embed="rId3">
            <a:alphaModFix/>
          </a:blip>
          <a:srcRect b="4391" l="14927" r="17677" t="1579"/>
          <a:stretch/>
        </p:blipFill>
        <p:spPr>
          <a:xfrm>
            <a:off x="2355725" y="1294425"/>
            <a:ext cx="4224801" cy="3084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127e40cc297_0_19"/>
          <p:cNvSpPr txBox="1"/>
          <p:nvPr>
            <p:ph type="title"/>
          </p:nvPr>
        </p:nvSpPr>
        <p:spPr>
          <a:xfrm>
            <a:off x="249383" y="205979"/>
            <a:ext cx="8437500" cy="3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CO"/>
              <a:t>CM (Configuration Management)</a:t>
            </a:r>
            <a:endParaRPr/>
          </a:p>
        </p:txBody>
      </p:sp>
      <p:sp>
        <p:nvSpPr>
          <p:cNvPr id="152" name="Google Shape;152;g127e40cc297_0_19"/>
          <p:cNvSpPr txBox="1"/>
          <p:nvPr>
            <p:ph idx="1" type="body"/>
          </p:nvPr>
        </p:nvSpPr>
        <p:spPr>
          <a:xfrm>
            <a:off x="249375" y="651232"/>
            <a:ext cx="8430600" cy="8841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Clr>
                <a:schemeClr val="dk1"/>
              </a:buClr>
              <a:buSzPts val="1100"/>
              <a:buFont typeface="Arial"/>
              <a:buNone/>
            </a:pPr>
            <a:r>
              <a:t/>
            </a:r>
            <a:endParaRPr sz="100"/>
          </a:p>
          <a:p>
            <a:pPr indent="0" lvl="0" marL="0" rtl="0" algn="l">
              <a:spcBef>
                <a:spcPts val="480"/>
              </a:spcBef>
              <a:spcAft>
                <a:spcPts val="0"/>
              </a:spcAft>
              <a:buClr>
                <a:schemeClr val="dk1"/>
              </a:buClr>
              <a:buSzPts val="1100"/>
              <a:buFont typeface="Arial"/>
              <a:buNone/>
            </a:pPr>
            <a:r>
              <a:rPr lang="es-CO" sz="1400"/>
              <a:t>La gestión de la configuración se produce cuando se utiliza una plataforma de configuración para automatizar, supervisar, diseñar y gestionar procesos de configuración que, de otro modo, serían manuales. Una de estas herramientas es Azure DevOps.</a:t>
            </a:r>
            <a:endParaRPr sz="1400"/>
          </a:p>
        </p:txBody>
      </p:sp>
      <p:pic>
        <p:nvPicPr>
          <p:cNvPr id="153" name="Google Shape;153;g127e40cc297_0_19"/>
          <p:cNvPicPr preferRelativeResize="0"/>
          <p:nvPr/>
        </p:nvPicPr>
        <p:blipFill>
          <a:blip r:embed="rId3">
            <a:alphaModFix/>
          </a:blip>
          <a:stretch>
            <a:fillRect/>
          </a:stretch>
        </p:blipFill>
        <p:spPr>
          <a:xfrm>
            <a:off x="1214538" y="1428725"/>
            <a:ext cx="6563774" cy="3651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iseño personalizado">
  <a:themeElements>
    <a:clrScheme name="Apex">
      <a:dk1>
        <a:srgbClr val="000000"/>
      </a:dk1>
      <a:lt1>
        <a:srgbClr val="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2021-08-16T17:14:39Z</dcterms:created>
</cp:coreProperties>
</file>